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137" r:id="rId1"/>
    <p:sldMasterId id="2147486143" r:id="rId2"/>
  </p:sldMasterIdLst>
  <p:notesMasterIdLst>
    <p:notesMasterId r:id="rId18"/>
  </p:notesMasterIdLst>
  <p:handoutMasterIdLst>
    <p:handoutMasterId r:id="rId19"/>
  </p:handoutMasterIdLst>
  <p:sldIdLst>
    <p:sldId id="635" r:id="rId3"/>
    <p:sldId id="661" r:id="rId4"/>
    <p:sldId id="641" r:id="rId5"/>
    <p:sldId id="665" r:id="rId6"/>
    <p:sldId id="606" r:id="rId7"/>
    <p:sldId id="583" r:id="rId8"/>
    <p:sldId id="640" r:id="rId9"/>
    <p:sldId id="628" r:id="rId10"/>
    <p:sldId id="629" r:id="rId11"/>
    <p:sldId id="643" r:id="rId12"/>
    <p:sldId id="664" r:id="rId13"/>
    <p:sldId id="663" r:id="rId14"/>
    <p:sldId id="646" r:id="rId15"/>
    <p:sldId id="667" r:id="rId16"/>
    <p:sldId id="634" r:id="rId17"/>
  </p:sldIdLst>
  <p:sldSz cx="9144000" cy="6858000" type="screen4x3"/>
  <p:notesSz cx="6797675" cy="99266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900" b="1" kern="1200">
        <a:solidFill>
          <a:schemeClr val="bg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900" b="1" kern="1200">
        <a:solidFill>
          <a:schemeClr val="bg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900" b="1" kern="1200">
        <a:solidFill>
          <a:schemeClr val="bg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900" b="1" kern="1200">
        <a:solidFill>
          <a:schemeClr val="bg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900" b="1" kern="1200">
        <a:solidFill>
          <a:schemeClr val="bg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900" b="1" kern="1200">
        <a:solidFill>
          <a:schemeClr val="bg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900" b="1" kern="1200">
        <a:solidFill>
          <a:schemeClr val="bg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900" b="1" kern="1200">
        <a:solidFill>
          <a:schemeClr val="bg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900" b="1" kern="1200">
        <a:solidFill>
          <a:schemeClr val="bg1"/>
        </a:solidFill>
        <a:latin typeface="Arial" panose="020B0604020202020204" pitchFamily="34" charset="0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6368A"/>
    <a:srgbClr val="00589A"/>
    <a:srgbClr val="053589"/>
    <a:srgbClr val="009999"/>
    <a:srgbClr val="008080"/>
    <a:srgbClr val="060C3B"/>
    <a:srgbClr val="083B8E"/>
    <a:srgbClr val="1D1D75"/>
    <a:srgbClr val="345D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25" autoAdjust="0"/>
    <p:restoredTop sz="89273" autoAdjust="0"/>
  </p:normalViewPr>
  <p:slideViewPr>
    <p:cSldViewPr>
      <p:cViewPr varScale="1">
        <p:scale>
          <a:sx n="124" d="100"/>
          <a:sy n="124" d="100"/>
        </p:scale>
        <p:origin x="1410" y="114"/>
      </p:cViewPr>
      <p:guideLst>
        <p:guide orient="horz" pos="2400"/>
        <p:guide pos="2880"/>
      </p:guideLst>
    </p:cSldViewPr>
  </p:slideViewPr>
  <p:outlineViewPr>
    <p:cViewPr>
      <p:scale>
        <a:sx n="30" d="100"/>
        <a:sy n="3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4E235907-6435-4100-A66F-4563F57FBB4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 eaLnBrk="1" latinLnBrk="1" hangingPunct="1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87A93AA-B96C-42EE-9A34-6E104401990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1" latinLnBrk="1" hangingPunct="1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829E6F0B-61D2-480F-A6DD-13A2491A58C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 eaLnBrk="1" latinLnBrk="1" hangingPunct="1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2523F69A-DCE5-4449-BD75-48A603F9ABB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2975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1" latinLnBrk="1" hangingPunct="1">
              <a:defRPr sz="1200" b="0">
                <a:solidFill>
                  <a:schemeClr val="tx1"/>
                </a:solidFill>
                <a:latin typeface="굴림" panose="020B0600000101010101" pitchFamily="50" charset="-127"/>
              </a:defRPr>
            </a:lvl1pPr>
          </a:lstStyle>
          <a:p>
            <a:fld id="{095BD911-FA1B-4ED3-B031-A76E7AE650B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D19562F4-A5F1-4CB8-AE41-6604A8791D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CE5410A0-AA03-4717-B4BD-6EAD4DAD8E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7903DC9C-BEB4-4A9D-898F-D34A222EC67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1" name="Rectangle 5">
            <a:extLst>
              <a:ext uri="{FF2B5EF4-FFF2-40B4-BE49-F238E27FC236}">
                <a16:creationId xmlns:a16="http://schemas.microsoft.com/office/drawing/2014/main" id="{15065BAF-F726-43CC-B328-B90BDA4DAEB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83302" name="Rectangle 6">
            <a:extLst>
              <a:ext uri="{FF2B5EF4-FFF2-40B4-BE49-F238E27FC236}">
                <a16:creationId xmlns:a16="http://schemas.microsoft.com/office/drawing/2014/main" id="{7D04EC4D-171F-42C3-9816-F5B1BE83BFE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3303" name="Rectangle 7">
            <a:extLst>
              <a:ext uri="{FF2B5EF4-FFF2-40B4-BE49-F238E27FC236}">
                <a16:creationId xmlns:a16="http://schemas.microsoft.com/office/drawing/2014/main" id="{CA60F06F-0B93-42CA-B14C-6939E71B9B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 b="0">
                <a:solidFill>
                  <a:schemeClr val="tx1"/>
                </a:solidFill>
                <a:latin typeface="굴림" panose="020B0600000101010101" pitchFamily="50" charset="-127"/>
              </a:defRPr>
            </a:lvl1pPr>
          </a:lstStyle>
          <a:p>
            <a:fld id="{B778CA9A-03C0-4214-8D5C-2B18624C92B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현재 진행하고 있는 공개채용의 직무는 다음과 같습니다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기술개발</a:t>
            </a:r>
            <a:r>
              <a:rPr lang="en-US" altLang="ko-KR" dirty="0"/>
              <a:t>, </a:t>
            </a:r>
            <a:r>
              <a:rPr lang="ko-KR" altLang="en-US" dirty="0"/>
              <a:t>공정관리</a:t>
            </a:r>
            <a:r>
              <a:rPr lang="en-US" altLang="ko-KR" dirty="0"/>
              <a:t>, </a:t>
            </a:r>
            <a:r>
              <a:rPr lang="ko-KR" altLang="en-US" dirty="0"/>
              <a:t>품질보증</a:t>
            </a:r>
            <a:r>
              <a:rPr lang="en-US" altLang="ko-KR" dirty="0"/>
              <a:t>, </a:t>
            </a:r>
            <a:r>
              <a:rPr lang="ko-KR" altLang="en-US" dirty="0"/>
              <a:t>해외기술영업</a:t>
            </a:r>
            <a:r>
              <a:rPr lang="en-US" altLang="ko-KR" dirty="0"/>
              <a:t>, </a:t>
            </a:r>
            <a:r>
              <a:rPr lang="ko-KR" altLang="en-US" dirty="0"/>
              <a:t>국내기술영업</a:t>
            </a:r>
            <a:r>
              <a:rPr lang="en-US" altLang="ko-KR" dirty="0"/>
              <a:t>, TMS, </a:t>
            </a:r>
            <a:r>
              <a:rPr lang="ko-KR" altLang="en-US" dirty="0"/>
              <a:t>전산</a:t>
            </a:r>
            <a:r>
              <a:rPr lang="en-US" altLang="ko-KR" dirty="0"/>
              <a:t>, </a:t>
            </a:r>
            <a:r>
              <a:rPr lang="ko-KR" altLang="en-US" dirty="0"/>
              <a:t>회계</a:t>
            </a:r>
            <a:r>
              <a:rPr lang="en-US" altLang="ko-KR" dirty="0"/>
              <a:t>, </a:t>
            </a:r>
            <a:r>
              <a:rPr lang="ko-KR" altLang="en-US" dirty="0"/>
              <a:t>안전보건까지 총 </a:t>
            </a:r>
            <a:r>
              <a:rPr lang="en-US" altLang="ko-KR" dirty="0"/>
              <a:t>9</a:t>
            </a:r>
            <a:r>
              <a:rPr lang="ko-KR" altLang="en-US" dirty="0"/>
              <a:t>개의 직무를 모집 중 입니다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A485DB-E03B-4EA2-B152-E6477B576905}" type="slidenum">
              <a:rPr lang="en-US" altLang="ko-KR" smtClean="0"/>
              <a:pPr/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84084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  <a:p>
            <a:r>
              <a:rPr lang="ko-KR" altLang="en-US" dirty="0"/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A485DB-E03B-4EA2-B152-E6477B576905}" type="slidenum">
              <a:rPr lang="en-US" altLang="ko-KR" smtClean="0"/>
              <a:pPr/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9773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3343DEC1-F3A6-42C6-BCA9-30B5C3AC6810}"/>
              </a:ext>
            </a:extLst>
          </p:cNvPr>
          <p:cNvCxnSpPr/>
          <p:nvPr userDrawn="1"/>
        </p:nvCxnSpPr>
        <p:spPr>
          <a:xfrm>
            <a:off x="71438" y="600075"/>
            <a:ext cx="8999537" cy="1588"/>
          </a:xfrm>
          <a:prstGeom prst="line">
            <a:avLst/>
          </a:prstGeom>
          <a:ln w="19050">
            <a:solidFill>
              <a:srgbClr val="2E5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B440F770-5501-4085-8072-2DD792E83AB8}"/>
              </a:ext>
            </a:extLst>
          </p:cNvPr>
          <p:cNvSpPr/>
          <p:nvPr userDrawn="1"/>
        </p:nvSpPr>
        <p:spPr>
          <a:xfrm>
            <a:off x="71438" y="6572250"/>
            <a:ext cx="8999537" cy="21431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88B1B85-BA16-484B-8674-AB33CC6912D1}"/>
              </a:ext>
            </a:extLst>
          </p:cNvPr>
          <p:cNvSpPr/>
          <p:nvPr userDrawn="1"/>
        </p:nvSpPr>
        <p:spPr>
          <a:xfrm>
            <a:off x="71438" y="6759575"/>
            <a:ext cx="8999537" cy="46038"/>
          </a:xfrm>
          <a:prstGeom prst="rect">
            <a:avLst/>
          </a:prstGeom>
          <a:solidFill>
            <a:srgbClr val="2E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dirty="0">
              <a:solidFill>
                <a:srgbClr val="00CC99">
                  <a:lumMod val="75000"/>
                </a:srgbClr>
              </a:solidFill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C7604745-71B6-4004-8CA3-7FC66A0E1FA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54925" y="6521450"/>
            <a:ext cx="1417638" cy="2778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en-US" altLang="ko-KR" sz="1200">
                <a:solidFill>
                  <a:srgbClr val="FFFFFF"/>
                </a:solidFill>
              </a:rPr>
              <a:t>EHWA DIAMOND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70C49CC-2DAF-449C-80B1-9D900F2497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47625" y="0"/>
            <a:ext cx="2957513" cy="6000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defRPr/>
            </a:pPr>
            <a:r>
              <a:rPr lang="en-US" altLang="ko-KR" sz="3300">
                <a:solidFill>
                  <a:srgbClr val="2E509C"/>
                </a:solidFill>
                <a:ea typeface="HY견고딕" panose="02030600000101010101" pitchFamily="18" charset="-127"/>
              </a:rPr>
              <a:t>PHILOSOPHY</a:t>
            </a:r>
            <a:endParaRPr lang="ko-KR" altLang="en-US">
              <a:solidFill>
                <a:srgbClr val="2E509C"/>
              </a:solidFill>
            </a:endParaRPr>
          </a:p>
        </p:txBody>
      </p:sp>
      <p:sp>
        <p:nvSpPr>
          <p:cNvPr id="7" name="Text Box 61">
            <a:extLst>
              <a:ext uri="{FF2B5EF4-FFF2-40B4-BE49-F238E27FC236}">
                <a16:creationId xmlns:a16="http://schemas.microsoft.com/office/drawing/2014/main" id="{B0843760-4A02-4F26-B0D1-47310DD6430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947025" y="714375"/>
            <a:ext cx="1066800" cy="230188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>
              <a:defRPr/>
            </a:pPr>
            <a:r>
              <a:rPr lang="en-US" altLang="ko-KR">
                <a:solidFill>
                  <a:srgbClr val="FF3300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058949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019E4A-31DD-43F2-A6D0-5D2F83CBE1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E4A891-AFA0-428E-AAB1-5C070EA34D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D1D49B-D533-45D6-82B6-CF4FAE18C5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E53A8A-72FB-4F61-94C7-19D131EC45C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7746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2456711-49B8-4B7D-9FD7-3F5E947DC8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7CA2347-9950-4E60-9E69-896ABD8B58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E20EBD9-8000-499A-B2BC-746C8BC2D6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5E9789-0362-45D2-B032-88F8FFF709F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82204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1A1A04C-23FB-40E3-A345-664B680A6E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E95D8C8-F97A-4004-9782-DA6EDF0DDD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A548F15-2EB7-418B-AE5F-09B7B24458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5B994-B8DF-468A-9CDA-C17342B7BDC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65232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A0BF93-D04D-4E92-8B6C-65525F1955FA}"/>
              </a:ext>
            </a:extLst>
          </p:cNvPr>
          <p:cNvSpPr/>
          <p:nvPr userDrawn="1"/>
        </p:nvSpPr>
        <p:spPr>
          <a:xfrm>
            <a:off x="0" y="6403975"/>
            <a:ext cx="9144000" cy="4667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50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634822F-27EE-4EC4-A9C5-6B49896F5268}"/>
              </a:ext>
            </a:extLst>
          </p:cNvPr>
          <p:cNvSpPr/>
          <p:nvPr userDrawn="1"/>
        </p:nvSpPr>
        <p:spPr>
          <a:xfrm>
            <a:off x="0" y="0"/>
            <a:ext cx="9144000" cy="64992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350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A5EED3A-E475-46D6-A70B-1A76432311B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627313" y="6561138"/>
            <a:ext cx="4184650" cy="300037"/>
            <a:chOff x="3151998" y="6488184"/>
            <a:chExt cx="5579341" cy="401230"/>
          </a:xfrm>
        </p:grpSpPr>
        <p:pic>
          <p:nvPicPr>
            <p:cNvPr id="5" name="그림 4" descr="텍스트, 폰트, 그래픽, 그래픽 디자인이(가) 표시된 사진&#10;&#10;자동 생성된 설명">
              <a:extLst>
                <a:ext uri="{FF2B5EF4-FFF2-40B4-BE49-F238E27FC236}">
                  <a16:creationId xmlns:a16="http://schemas.microsoft.com/office/drawing/2014/main" id="{4B03CB2A-A229-46E9-A5BB-C6BE415426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1998" y="6534878"/>
              <a:ext cx="1215141" cy="251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828B8B6-56F2-4B1D-8306-68B9B7D8C7A2}"/>
                </a:ext>
              </a:extLst>
            </p:cNvPr>
            <p:cNvSpPr txBox="1"/>
            <p:nvPr/>
          </p:nvSpPr>
          <p:spPr>
            <a:xfrm>
              <a:off x="4472752" y="6488184"/>
              <a:ext cx="4258587" cy="4012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350" b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50</a:t>
              </a:r>
              <a:r>
                <a:rPr kumimoji="0" lang="ko-KR" altLang="en-US" sz="1350" b="0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년을 </a:t>
              </a:r>
              <a:r>
                <a:rPr kumimoji="0" lang="ko-KR" altLang="en-US" sz="1350" b="0" spc="-150" dirty="0" err="1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감사하며</a:t>
              </a:r>
              <a:r>
                <a:rPr kumimoji="0" lang="ko-KR" altLang="en-US" sz="1000" b="0" spc="-150" dirty="0" err="1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anose="020B0604020202020204" pitchFamily="34" charset="0"/>
                </a:rPr>
                <a:t>ㆍ</a:t>
              </a:r>
              <a:r>
                <a:rPr kumimoji="0" lang="ko-KR" altLang="en-US" sz="1350" b="0" spc="-150" dirty="0" err="1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새로운</a:t>
              </a:r>
              <a:r>
                <a:rPr kumimoji="0" lang="ko-KR" altLang="en-US" sz="1350" b="0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1350" b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50</a:t>
              </a:r>
              <a:r>
                <a:rPr kumimoji="0" lang="ko-KR" altLang="en-US" sz="1350" b="0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년을 향해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C30408AB-4562-41D1-ADB8-9A782658B0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83638" y="6599238"/>
            <a:ext cx="293687" cy="185737"/>
          </a:xfrm>
          <a:prstGeom prst="rect">
            <a:avLst/>
          </a:prstGeom>
          <a:solidFill>
            <a:srgbClr val="0E2841">
              <a:lumMod val="50000"/>
              <a:lumOff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68580" tIns="34290" rIns="68580" bIns="34290" anchor="ctr"/>
          <a:lstStyle>
            <a:lvl1pPr defTabSz="6858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defTabSz="6858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defTabSz="6858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defTabSz="6858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defTabSz="6858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fld id="{290448A3-9120-4CB8-8557-5DF785617207}" type="slidenum">
              <a:rPr kumimoji="0" lang="en-US" altLang="ko-KR" sz="800">
                <a:solidFill>
                  <a:srgbClr val="FFFFFF"/>
                </a:solidFill>
                <a:latin typeface="굴림" panose="020B0600000101010101" pitchFamily="50" charset="-127"/>
                <a:ea typeface="맑은 고딕" panose="020B0503020000020004" pitchFamily="50" charset="-127"/>
              </a:rPr>
              <a:pPr algn="ctr" eaLnBrk="1" latinLnBrk="1" hangingPunct="1"/>
              <a:t>‹#›</a:t>
            </a:fld>
            <a:endParaRPr kumimoji="0" lang="en-US" altLang="ko-KR" sz="800">
              <a:solidFill>
                <a:srgbClr val="FFFFFF"/>
              </a:solidFill>
              <a:latin typeface="굴림" panose="020B0600000101010101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48091E29-387A-43F7-BF8F-25B03A5C9BC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28588" y="234950"/>
            <a:ext cx="8836025" cy="247650"/>
            <a:chOff x="69850" y="165100"/>
            <a:chExt cx="11780405" cy="330200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0EC8D1D-C80D-4B80-A1C2-F1F98A93457D}"/>
                </a:ext>
              </a:extLst>
            </p:cNvPr>
            <p:cNvCxnSpPr>
              <a:cxnSpLocks/>
            </p:cNvCxnSpPr>
            <p:nvPr/>
          </p:nvCxnSpPr>
          <p:spPr>
            <a:xfrm>
              <a:off x="277266" y="495300"/>
              <a:ext cx="1157298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C822400-B636-448D-83DA-E5050275A87B}"/>
                </a:ext>
              </a:extLst>
            </p:cNvPr>
            <p:cNvSpPr/>
            <p:nvPr/>
          </p:nvSpPr>
          <p:spPr>
            <a:xfrm>
              <a:off x="69850" y="165100"/>
              <a:ext cx="50796" cy="2349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7027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C0130CA-BDB2-4E97-83C6-FE0BC79582CD}"/>
              </a:ext>
            </a:extLst>
          </p:cNvPr>
          <p:cNvSpPr>
            <a:spLocks noGrp="1" noChangeArrowheads="1"/>
          </p:cNvSpPr>
          <p:nvPr userDrawn="1"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latinLnBrk="1">
              <a:defRPr/>
            </a:pPr>
            <a:endParaRPr lang="ko-KR" altLang="en-US" sz="4400" b="0">
              <a:solidFill>
                <a:srgbClr val="000000"/>
              </a:solidFill>
              <a:latin typeface="굴림" panose="020B0600000101010101" pitchFamily="50" charset="-127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B3341FA-43F9-4AAE-B3A4-D18D6A5BA213}"/>
              </a:ext>
            </a:extLst>
          </p:cNvPr>
          <p:cNvSpPr>
            <a:spLocks noGrp="1" noChangeArrowheads="1"/>
          </p:cNvSpPr>
          <p:nvPr userDrawn="1"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latinLnBrk="1">
              <a:spcBef>
                <a:spcPct val="20000"/>
              </a:spcBef>
              <a:buFontTx/>
              <a:buChar char="•"/>
              <a:defRPr/>
            </a:pPr>
            <a:endParaRPr lang="ko-KR" altLang="en-US" sz="3200" b="0">
              <a:solidFill>
                <a:srgbClr val="000000"/>
              </a:solidFill>
              <a:latin typeface="굴림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9F2E56E-0C47-4278-ADFA-DAA5CA4F7A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438" y="6529388"/>
            <a:ext cx="8099425" cy="10795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="ctr"/>
          <a:lstStyle>
            <a:lvl1pPr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eaLnBrk="1" hangingPunct="1">
              <a:defRPr/>
            </a:pPr>
            <a:endParaRPr kumimoji="0" lang="ko-KR" altLang="en-US" sz="1800" b="0">
              <a:solidFill>
                <a:srgbClr val="FFFFFF"/>
              </a:solidFill>
              <a:latin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7762936-7F5B-4956-8665-6219A104251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438" y="6592888"/>
            <a:ext cx="8099425" cy="14446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>
            <a:lvl1pPr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algn="ctr" eaLnBrk="1" hangingPunct="1">
              <a:defRPr/>
            </a:pPr>
            <a:endParaRPr kumimoji="0" lang="ko-KR" altLang="en-US" sz="1800" b="0">
              <a:solidFill>
                <a:srgbClr val="376092"/>
              </a:solidFill>
              <a:latin typeface="맑은 고딕" panose="020B0503020000020004" pitchFamily="50" charset="-127"/>
            </a:endParaRPr>
          </a:p>
        </p:txBody>
      </p:sp>
      <p:cxnSp>
        <p:nvCxnSpPr>
          <p:cNvPr id="6" name="직선 연결선 10">
            <a:extLst>
              <a:ext uri="{FF2B5EF4-FFF2-40B4-BE49-F238E27FC236}">
                <a16:creationId xmlns:a16="http://schemas.microsoft.com/office/drawing/2014/main" id="{46C71F51-BBF2-4D35-A262-9D837505B4C5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106363" y="600075"/>
            <a:ext cx="8928100" cy="1588"/>
          </a:xfrm>
          <a:prstGeom prst="line">
            <a:avLst/>
          </a:prstGeom>
          <a:noFill/>
          <a:ln w="19050" algn="ctr">
            <a:solidFill>
              <a:srgbClr val="1F49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그림 11" descr="80X35 copy.png">
            <a:extLst>
              <a:ext uri="{FF2B5EF4-FFF2-40B4-BE49-F238E27FC236}">
                <a16:creationId xmlns:a16="http://schemas.microsoft.com/office/drawing/2014/main" id="{E7BB5E29-7C0F-4820-ACBC-CBB84625BE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313" y="6459538"/>
            <a:ext cx="877887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D230FE37-2141-4605-A7F3-102E3833623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22225" y="6696075"/>
            <a:ext cx="8493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defRPr/>
            </a:pPr>
            <a:r>
              <a:rPr lang="en-US" altLang="ko-KR" sz="700">
                <a:solidFill>
                  <a:srgbClr val="2E509C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860726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E05696C-2B5A-46FD-B384-A02AB6E5FCF2}"/>
              </a:ext>
            </a:extLst>
          </p:cNvPr>
          <p:cNvCxnSpPr/>
          <p:nvPr userDrawn="1"/>
        </p:nvCxnSpPr>
        <p:spPr>
          <a:xfrm>
            <a:off x="71438" y="600075"/>
            <a:ext cx="8999537" cy="1588"/>
          </a:xfrm>
          <a:prstGeom prst="line">
            <a:avLst/>
          </a:prstGeom>
          <a:ln w="19050">
            <a:solidFill>
              <a:srgbClr val="2E5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6ACB08E5-9556-4593-A29E-4D4D2EF99EA6}"/>
              </a:ext>
            </a:extLst>
          </p:cNvPr>
          <p:cNvSpPr/>
          <p:nvPr userDrawn="1"/>
        </p:nvSpPr>
        <p:spPr>
          <a:xfrm>
            <a:off x="71438" y="6572250"/>
            <a:ext cx="8999537" cy="21431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E483F2D-EC97-41EB-8378-D66AA1677977}"/>
              </a:ext>
            </a:extLst>
          </p:cNvPr>
          <p:cNvSpPr/>
          <p:nvPr userDrawn="1"/>
        </p:nvSpPr>
        <p:spPr>
          <a:xfrm>
            <a:off x="71438" y="6759575"/>
            <a:ext cx="8999537" cy="46038"/>
          </a:xfrm>
          <a:prstGeom prst="rect">
            <a:avLst/>
          </a:prstGeom>
          <a:solidFill>
            <a:srgbClr val="2E5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dirty="0">
              <a:solidFill>
                <a:srgbClr val="00CC99">
                  <a:lumMod val="75000"/>
                </a:srgbClr>
              </a:solidFill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9F149EB7-E236-44CB-AA35-35E9677AC3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54925" y="6521450"/>
            <a:ext cx="1417638" cy="2778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9pPr>
          </a:lstStyle>
          <a:p>
            <a:pPr algn="ctr" eaLnBrk="1" latinLnBrk="1" hangingPunct="1">
              <a:defRPr/>
            </a:pPr>
            <a:r>
              <a:rPr lang="en-US" altLang="ko-KR" sz="1200">
                <a:solidFill>
                  <a:srgbClr val="FFFFFF"/>
                </a:solidFill>
              </a:rPr>
              <a:t>EHWA DIAMOND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ED2B690-5612-4CD3-A3AB-871671EB6E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47625" y="0"/>
            <a:ext cx="2957513" cy="6000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defRPr/>
            </a:pPr>
            <a:r>
              <a:rPr lang="en-US" altLang="ko-KR" sz="3300">
                <a:solidFill>
                  <a:srgbClr val="2E509C"/>
                </a:solidFill>
                <a:ea typeface="HY견고딕" panose="02030600000101010101" pitchFamily="18" charset="-127"/>
              </a:rPr>
              <a:t>PHILOSOPHY</a:t>
            </a:r>
            <a:endParaRPr lang="ko-KR" altLang="en-US">
              <a:solidFill>
                <a:srgbClr val="2E509C"/>
              </a:solidFill>
            </a:endParaRPr>
          </a:p>
        </p:txBody>
      </p:sp>
      <p:sp>
        <p:nvSpPr>
          <p:cNvPr id="7" name="Text Box 61">
            <a:extLst>
              <a:ext uri="{FF2B5EF4-FFF2-40B4-BE49-F238E27FC236}">
                <a16:creationId xmlns:a16="http://schemas.microsoft.com/office/drawing/2014/main" id="{61D0CA2C-A6C1-4CA5-A10B-3881E80A4F1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947025" y="714375"/>
            <a:ext cx="1066800" cy="230188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1pPr>
            <a:lvl2pPr marL="742950" indent="-28575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2pPr>
            <a:lvl3pPr marL="11430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3pPr>
            <a:lvl4pPr marL="16002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4pPr>
            <a:lvl5pPr marL="2057400" indent="-228600" eaLnBrk="0" hangingPunct="0"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900" b="1">
                <a:solidFill>
                  <a:schemeClr val="bg1"/>
                </a:solidFill>
                <a:latin typeface="Arial" charset="0"/>
                <a:ea typeface="굴림" pitchFamily="50" charset="-127"/>
              </a:defRPr>
            </a:lvl9pPr>
          </a:lstStyle>
          <a:p>
            <a:pPr eaLnBrk="1" latinLnBrk="1" hangingPunct="1">
              <a:defRPr/>
            </a:pPr>
            <a:r>
              <a:rPr lang="en-US" altLang="ko-KR">
                <a:solidFill>
                  <a:srgbClr val="FF3300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25990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F35EFA-1D80-451C-A4B8-970ED80DD8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6D6D58-6E68-4862-AE9C-309998B594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60C960-1A2C-4D71-9607-A105746B35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397DB-7F88-4EF6-8D93-B004F57D97F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465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2CC97E-28E7-4CBE-AC79-426EFFB9E7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CCFA39-DDD1-41ED-93DB-B729505BC0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067B430-1458-4B30-9C43-49C3032BD4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5A7CBE-5EC7-49B1-850E-2E1BE82E37E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7440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D5AB81C-9F1F-4C6A-80A6-38C0A88ACB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717AF88-3157-4311-8220-C59DDA47C9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2C82DFE-78E9-457F-B8B7-C8AEE1CA35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3868FF-7A49-4620-A5E2-12B055E9DD1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984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E4B1A67-A6DA-414E-B587-4FD4860D56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4F7A172-16A7-41EE-9CB7-C0D42C1796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D382457-21E4-44BB-BE00-D29637A0BE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 b="0">
                <a:solidFill>
                  <a:srgbClr val="000000"/>
                </a:solidFill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A94BAD4-F36B-408E-8AF2-11F92B3B9B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 b="0">
                <a:solidFill>
                  <a:srgbClr val="000000"/>
                </a:solidFill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C23F1DF-E089-45AE-98EC-DDBE3FB27B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 b="0">
                <a:solidFill>
                  <a:srgbClr val="000000"/>
                </a:solidFill>
                <a:latin typeface="굴림" panose="020B0600000101010101" pitchFamily="50" charset="-127"/>
              </a:defRPr>
            </a:lvl1pPr>
          </a:lstStyle>
          <a:p>
            <a:fld id="{86D6728A-B26F-4613-89B8-94BFDA3B8CB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95" r:id="rId1"/>
    <p:sldLayoutId id="2147489289" r:id="rId2"/>
    <p:sldLayoutId id="2147489290" r:id="rId3"/>
    <p:sldLayoutId id="2147489291" r:id="rId4"/>
    <p:sldLayoutId id="2147489296" r:id="rId5"/>
    <p:sldLayoutId id="2147489297" r:id="rId6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EA964F2-B2C6-48F1-8BF6-CC68001E02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D5CAAF5-37AD-4F00-95FC-5E065B0D3A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A09272B-69F9-4E52-A7BA-09E33BAB19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 b="0">
                <a:solidFill>
                  <a:srgbClr val="000000"/>
                </a:solidFill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7229BFA-C2BD-4924-92DA-4BFF84EEDAA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 b="0">
                <a:solidFill>
                  <a:srgbClr val="000000"/>
                </a:solidFill>
                <a:latin typeface="+mn-lt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E27333E-10A3-4883-BA81-EA9C5EFA8B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 b="0">
                <a:solidFill>
                  <a:srgbClr val="000000"/>
                </a:solidFill>
                <a:latin typeface="굴림" panose="020B0600000101010101" pitchFamily="50" charset="-127"/>
              </a:defRPr>
            </a:lvl1pPr>
          </a:lstStyle>
          <a:p>
            <a:fld id="{599372D6-41FF-436B-B720-F8AF2961190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298" r:id="rId1"/>
    <p:sldLayoutId id="2147489292" r:id="rId2"/>
    <p:sldLayoutId id="2147489293" r:id="rId3"/>
    <p:sldLayoutId id="2147489294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png"/><Relationship Id="rId18" Type="http://schemas.openxmlformats.org/officeDocument/2006/relationships/image" Target="../media/image48.jpeg"/><Relationship Id="rId26" Type="http://schemas.openxmlformats.org/officeDocument/2006/relationships/image" Target="../media/image55.png"/><Relationship Id="rId3" Type="http://schemas.openxmlformats.org/officeDocument/2006/relationships/image" Target="../media/image33.png"/><Relationship Id="rId21" Type="http://schemas.openxmlformats.org/officeDocument/2006/relationships/image" Target="../media/image51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5" Type="http://schemas.openxmlformats.org/officeDocument/2006/relationships/image" Target="../media/image54.png"/><Relationship Id="rId2" Type="http://schemas.openxmlformats.org/officeDocument/2006/relationships/image" Target="../media/image3.jpeg"/><Relationship Id="rId16" Type="http://schemas.openxmlformats.org/officeDocument/2006/relationships/image" Target="../media/image46.jpe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24" Type="http://schemas.openxmlformats.org/officeDocument/2006/relationships/oleObject" Target="../embeddings/oleObject1.bin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jpg"/><Relationship Id="rId10" Type="http://schemas.openxmlformats.org/officeDocument/2006/relationships/image" Target="../media/image40.pn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png"/><Relationship Id="rId22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image" Target="../media/image3.jpeg"/><Relationship Id="rId16" Type="http://schemas.openxmlformats.org/officeDocument/2006/relationships/image" Target="../media/image74.png"/><Relationship Id="rId20" Type="http://schemas.openxmlformats.org/officeDocument/2006/relationships/image" Target="../media/image7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jpeg"/><Relationship Id="rId11" Type="http://schemas.openxmlformats.org/officeDocument/2006/relationships/image" Target="../media/image69.jpeg"/><Relationship Id="rId5" Type="http://schemas.openxmlformats.org/officeDocument/2006/relationships/image" Target="../media/image63.png"/><Relationship Id="rId15" Type="http://schemas.openxmlformats.org/officeDocument/2006/relationships/image" Target="../media/image73.jpeg"/><Relationship Id="rId10" Type="http://schemas.openxmlformats.org/officeDocument/2006/relationships/image" Target="../media/image68.jpeg"/><Relationship Id="rId19" Type="http://schemas.openxmlformats.org/officeDocument/2006/relationships/image" Target="../media/image60.png"/><Relationship Id="rId4" Type="http://schemas.openxmlformats.org/officeDocument/2006/relationships/image" Target="../media/image62.jpeg"/><Relationship Id="rId9" Type="http://schemas.openxmlformats.org/officeDocument/2006/relationships/image" Target="../media/image67.jpeg"/><Relationship Id="rId14" Type="http://schemas.openxmlformats.org/officeDocument/2006/relationships/image" Target="../media/image7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13" Type="http://schemas.openxmlformats.org/officeDocument/2006/relationships/image" Target="../media/image88.png"/><Relationship Id="rId18" Type="http://schemas.openxmlformats.org/officeDocument/2006/relationships/image" Target="../media/image93.jpe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12" Type="http://schemas.openxmlformats.org/officeDocument/2006/relationships/image" Target="../media/image87.png"/><Relationship Id="rId17" Type="http://schemas.openxmlformats.org/officeDocument/2006/relationships/image" Target="../media/image92.jpeg"/><Relationship Id="rId2" Type="http://schemas.openxmlformats.org/officeDocument/2006/relationships/image" Target="../media/image3.jpeg"/><Relationship Id="rId16" Type="http://schemas.openxmlformats.org/officeDocument/2006/relationships/image" Target="../media/image9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jpe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jpe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jpeg"/><Relationship Id="rId14" Type="http://schemas.openxmlformats.org/officeDocument/2006/relationships/image" Target="../media/image8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13" Type="http://schemas.openxmlformats.org/officeDocument/2006/relationships/image" Target="../media/image104.jpeg"/><Relationship Id="rId18" Type="http://schemas.openxmlformats.org/officeDocument/2006/relationships/image" Target="../media/image93.jpeg"/><Relationship Id="rId3" Type="http://schemas.openxmlformats.org/officeDocument/2006/relationships/image" Target="../media/image94.jpe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17" Type="http://schemas.openxmlformats.org/officeDocument/2006/relationships/image" Target="../media/image108.jpeg"/><Relationship Id="rId2" Type="http://schemas.openxmlformats.org/officeDocument/2006/relationships/image" Target="../media/image3.jpeg"/><Relationship Id="rId16" Type="http://schemas.openxmlformats.org/officeDocument/2006/relationships/image" Target="../media/image10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106.jpeg"/><Relationship Id="rId10" Type="http://schemas.openxmlformats.org/officeDocument/2006/relationships/image" Target="../media/image101.png"/><Relationship Id="rId4" Type="http://schemas.openxmlformats.org/officeDocument/2006/relationships/image" Target="../media/image95.jpeg"/><Relationship Id="rId9" Type="http://schemas.openxmlformats.org/officeDocument/2006/relationships/image" Target="../media/image100.jpeg"/><Relationship Id="rId14" Type="http://schemas.openxmlformats.org/officeDocument/2006/relationships/image" Target="../media/image10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0.svg"/><Relationship Id="rId4" Type="http://schemas.openxmlformats.org/officeDocument/2006/relationships/image" Target="../media/image10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3.svg"/><Relationship Id="rId4" Type="http://schemas.openxmlformats.org/officeDocument/2006/relationships/image" Target="../media/image1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6.svg"/><Relationship Id="rId5" Type="http://schemas.openxmlformats.org/officeDocument/2006/relationships/image" Target="../media/image115.png"/><Relationship Id="rId4" Type="http://schemas.openxmlformats.org/officeDocument/2006/relationships/image" Target="../media/image11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3.jpe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10" Type="http://schemas.openxmlformats.org/officeDocument/2006/relationships/image" Target="../media/image123.sv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image" Target="../media/image126.png"/><Relationship Id="rId7" Type="http://schemas.openxmlformats.org/officeDocument/2006/relationships/image" Target="../media/image129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Relationship Id="rId9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>
            <a:extLst>
              <a:ext uri="{FF2B5EF4-FFF2-40B4-BE49-F238E27FC236}">
                <a16:creationId xmlns:a16="http://schemas.microsoft.com/office/drawing/2014/main" id="{B3A9FB52-FF13-4EFD-B5FF-72A60EF9AA6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2">
            <a:extLst>
              <a:ext uri="{FF2B5EF4-FFF2-40B4-BE49-F238E27FC236}">
                <a16:creationId xmlns:a16="http://schemas.microsoft.com/office/drawing/2014/main" id="{FA167F71-BAD1-46D1-A1FC-C55D1ACF4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6481763"/>
            <a:ext cx="22320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100">
                <a:solidFill>
                  <a:srgbClr val="7F7F7F"/>
                </a:solidFill>
                <a:latin typeface="Arial" panose="020B0604020202020204" pitchFamily="34" charset="0"/>
              </a:rPr>
              <a:t>EHWA DIAMOND / SINCE 1975</a:t>
            </a:r>
            <a:endParaRPr lang="en-US" altLang="ko-KR" sz="30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9220" name="직사각형 1">
            <a:extLst>
              <a:ext uri="{FF2B5EF4-FFF2-40B4-BE49-F238E27FC236}">
                <a16:creationId xmlns:a16="http://schemas.microsoft.com/office/drawing/2014/main" id="{206B4E55-0806-4E34-8D7D-4AA4F155B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3313" y="166688"/>
            <a:ext cx="163512" cy="192087"/>
          </a:xfrm>
          <a:prstGeom prst="rect">
            <a:avLst/>
          </a:prstGeom>
          <a:solidFill>
            <a:srgbClr val="060C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9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221" name="직사각형 6">
            <a:extLst>
              <a:ext uri="{FF2B5EF4-FFF2-40B4-BE49-F238E27FC236}">
                <a16:creationId xmlns:a16="http://schemas.microsoft.com/office/drawing/2014/main" id="{DA2611C6-BFD4-404A-B9E8-71E59D6BA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28775"/>
            <a:ext cx="9155113" cy="172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9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CA6D9044-5721-4D89-9D18-9349D4E15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288" y="1919288"/>
            <a:ext cx="9169401" cy="10779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EHWA OVERVIEW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ko-KR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9223" name="그림 6" descr="텍스트, 폰트, 그래픽, 로고이(가) 표시된 사진&#10;&#10;자동 생성된 설명">
            <a:extLst>
              <a:ext uri="{FF2B5EF4-FFF2-40B4-BE49-F238E27FC236}">
                <a16:creationId xmlns:a16="http://schemas.microsoft.com/office/drawing/2014/main" id="{44DCF7C4-8A09-4FA4-84B8-BD7CE9132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-82550"/>
            <a:ext cx="1017587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그림 4" descr="원, 자동차 부품, 바퀴, 기어이(가) 표시된 사진&#10;&#10;자동 생성된 설명">
            <a:extLst>
              <a:ext uri="{FF2B5EF4-FFF2-40B4-BE49-F238E27FC236}">
                <a16:creationId xmlns:a16="http://schemas.microsoft.com/office/drawing/2014/main" id="{0988EF74-6441-4B8C-AA67-92E29BE68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988" y="3822700"/>
            <a:ext cx="3513137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1">
            <a:extLst>
              <a:ext uri="{FF2B5EF4-FFF2-40B4-BE49-F238E27FC236}">
                <a16:creationId xmlns:a16="http://schemas.microsoft.com/office/drawing/2014/main" id="{AAE1C4B1-750A-B015-6F57-F02DE7BCBCE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image.png">
            <a:extLst>
              <a:ext uri="{FF2B5EF4-FFF2-40B4-BE49-F238E27FC236}">
                <a16:creationId xmlns:a16="http://schemas.microsoft.com/office/drawing/2014/main" id="{39F01FBB-5261-0149-F424-4E38A2778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16" y="2246492"/>
            <a:ext cx="7816924" cy="38884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CAFE8E-40A2-B678-5E81-AB8A909CBEEA}"/>
              </a:ext>
            </a:extLst>
          </p:cNvPr>
          <p:cNvSpPr txBox="1"/>
          <p:nvPr/>
        </p:nvSpPr>
        <p:spPr>
          <a:xfrm>
            <a:off x="893266" y="510659"/>
            <a:ext cx="796874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ko-KR" altLang="en-US" sz="2400" b="1" i="0" u="none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인사 드립니다</a:t>
            </a:r>
            <a:r>
              <a:rPr lang="en-US" altLang="ko-KR" sz="2400" b="1" i="0" u="none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29716E6-2E23-C7AF-30CC-8F7C7FFE8607}"/>
              </a:ext>
            </a:extLst>
          </p:cNvPr>
          <p:cNvSpPr/>
          <p:nvPr/>
        </p:nvSpPr>
        <p:spPr>
          <a:xfrm>
            <a:off x="571500" y="1009650"/>
            <a:ext cx="7816924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Picture 6" descr="image.png">
            <a:extLst>
              <a:ext uri="{FF2B5EF4-FFF2-40B4-BE49-F238E27FC236}">
                <a16:creationId xmlns:a16="http://schemas.microsoft.com/office/drawing/2014/main" id="{58023CFC-56E2-43D8-4809-F9FAC6132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52450"/>
            <a:ext cx="146778" cy="266700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11" name="Picture 9" descr="image.png">
            <a:extLst>
              <a:ext uri="{FF2B5EF4-FFF2-40B4-BE49-F238E27FC236}">
                <a16:creationId xmlns:a16="http://schemas.microsoft.com/office/drawing/2014/main" id="{40E99AF7-FCF7-593B-8001-3DF01F2583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25" y="3157537"/>
            <a:ext cx="801487" cy="1333500"/>
          </a:xfrm>
          <a:prstGeom prst="rect">
            <a:avLst/>
          </a:prstGeom>
        </p:spPr>
      </p:pic>
      <p:pic>
        <p:nvPicPr>
          <p:cNvPr id="12" name="Picture 10" descr="image.png">
            <a:extLst>
              <a:ext uri="{FF2B5EF4-FFF2-40B4-BE49-F238E27FC236}">
                <a16:creationId xmlns:a16="http://schemas.microsoft.com/office/drawing/2014/main" id="{939A1FF3-8E35-36BE-213E-BF1B9F817A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2169" y="3629710"/>
            <a:ext cx="288291" cy="5238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BCCF618-3A45-BB49-CA83-5CC76227AE42}"/>
              </a:ext>
            </a:extLst>
          </p:cNvPr>
          <p:cNvSpPr txBox="1"/>
          <p:nvPr/>
        </p:nvSpPr>
        <p:spPr>
          <a:xfrm>
            <a:off x="2380654" y="2809222"/>
            <a:ext cx="4423594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2C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 동 혁 </a:t>
            </a:r>
            <a:r>
              <a:rPr sz="2400" b="1" i="0" u="none" dirty="0" err="1">
                <a:solidFill>
                  <a:srgbClr val="0F2C5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부장</a:t>
            </a:r>
            <a:endParaRPr sz="2400" b="1" i="0" u="none" dirty="0">
              <a:solidFill>
                <a:srgbClr val="0F2C5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352763-0AA1-8544-2ADB-DA7C0F2AA792}"/>
              </a:ext>
            </a:extLst>
          </p:cNvPr>
          <p:cNvSpPr txBox="1"/>
          <p:nvPr/>
        </p:nvSpPr>
        <p:spPr>
          <a:xfrm>
            <a:off x="2380654" y="3405187"/>
            <a:ext cx="6301131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00B4D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이화다이아몬드공</a:t>
            </a:r>
            <a:r>
              <a:rPr lang="ko-KR" altLang="en-US" sz="1800" b="1" i="0" u="none" dirty="0">
                <a:solidFill>
                  <a:srgbClr val="00B4D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업㈜</a:t>
            </a:r>
            <a:r>
              <a:rPr sz="1800" b="1" i="0" u="none" dirty="0">
                <a:solidFill>
                  <a:srgbClr val="00B4D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800" b="1" i="0" u="none" dirty="0" err="1">
                <a:solidFill>
                  <a:srgbClr val="00B4D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노무부장</a:t>
            </a:r>
            <a:endParaRPr sz="1800" b="1" i="0" u="none" dirty="0">
              <a:solidFill>
                <a:srgbClr val="00B4D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310848-97B7-8A8E-4D4E-BEFD89715012}"/>
              </a:ext>
            </a:extLst>
          </p:cNvPr>
          <p:cNvSpPr txBox="1"/>
          <p:nvPr/>
        </p:nvSpPr>
        <p:spPr>
          <a:xfrm>
            <a:off x="2380654" y="4461112"/>
            <a:ext cx="5431706" cy="11541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한국폴리텍대</a:t>
            </a:r>
            <a:r>
              <a:rPr lang="ko-KR" altLang="en-US"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창원캠퍼스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여러분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반갑습니다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 </a:t>
            </a:r>
            <a:endParaRPr lang="en-US" sz="1600" i="0" u="none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l">
              <a:lnSpc>
                <a:spcPts val="1800"/>
              </a:lnSpc>
            </a:pPr>
            <a:r>
              <a:rPr 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</a:p>
          <a:p>
            <a:pPr algn="l">
              <a:lnSpc>
                <a:spcPts val="1800"/>
              </a:lnSpc>
            </a:pPr>
            <a:r>
              <a:rPr lang="en-US"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en-US"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역사를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자랑하는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대한민국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대표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소부장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으뜸</a:t>
            </a:r>
            <a:r>
              <a:rPr lang="ko-KR" altLang="en-US"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</a:t>
            </a:r>
            <a:r>
              <a:rPr lang="en-US"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algn="l">
              <a:lnSpc>
                <a:spcPts val="18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이화다이아몬드에서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여러분의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열정과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1600" i="0" u="none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l">
              <a:lnSpc>
                <a:spcPts val="1800"/>
              </a:lnSpc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성장할 인재를 찾고 있습니다</a:t>
            </a:r>
            <a:r>
              <a:rPr lang="en-US" altLang="ko-KR"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</a:p>
        </p:txBody>
      </p:sp>
      <p:pic>
        <p:nvPicPr>
          <p:cNvPr id="22" name="Picture 14" descr="image.png">
            <a:extLst>
              <a:ext uri="{FF2B5EF4-FFF2-40B4-BE49-F238E27FC236}">
                <a16:creationId xmlns:a16="http://schemas.microsoft.com/office/drawing/2014/main" id="{0E2E65BB-8A18-D4A6-DAE6-0411443A5B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0981" y="3812656"/>
            <a:ext cx="1824138" cy="297560"/>
          </a:xfrm>
          <a:prstGeom prst="rect">
            <a:avLst/>
          </a:prstGeom>
        </p:spPr>
      </p:pic>
      <p:pic>
        <p:nvPicPr>
          <p:cNvPr id="23" name="Picture 15" descr="image.png">
            <a:extLst>
              <a:ext uri="{FF2B5EF4-FFF2-40B4-BE49-F238E27FC236}">
                <a16:creationId xmlns:a16="http://schemas.microsoft.com/office/drawing/2014/main" id="{5EBEC937-1CA3-C53D-715D-1D0027F865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0873" y="3812656"/>
            <a:ext cx="1632078" cy="297560"/>
          </a:xfrm>
          <a:prstGeom prst="rect">
            <a:avLst/>
          </a:prstGeom>
        </p:spPr>
      </p:pic>
      <p:pic>
        <p:nvPicPr>
          <p:cNvPr id="24" name="Picture 16" descr="image.png">
            <a:extLst>
              <a:ext uri="{FF2B5EF4-FFF2-40B4-BE49-F238E27FC236}">
                <a16:creationId xmlns:a16="http://schemas.microsoft.com/office/drawing/2014/main" id="{329C2D83-4685-0F48-AFC2-A21CB5FD5C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4378" y="3824466"/>
            <a:ext cx="2150821" cy="285750"/>
          </a:xfrm>
          <a:prstGeom prst="rect">
            <a:avLst/>
          </a:prstGeom>
        </p:spPr>
      </p:pic>
      <p:pic>
        <p:nvPicPr>
          <p:cNvPr id="25" name="Picture 17" descr="image.png">
            <a:extLst>
              <a:ext uri="{FF2B5EF4-FFF2-40B4-BE49-F238E27FC236}">
                <a16:creationId xmlns:a16="http://schemas.microsoft.com/office/drawing/2014/main" id="{B3031992-DC74-B4F5-25BF-2B1FE290D7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2370909" y="3866686"/>
            <a:ext cx="147793" cy="181590"/>
          </a:xfrm>
          <a:prstGeom prst="rect">
            <a:avLst/>
          </a:prstGeom>
        </p:spPr>
      </p:pic>
      <p:pic>
        <p:nvPicPr>
          <p:cNvPr id="26" name="Picture 18" descr="image.png">
            <a:extLst>
              <a:ext uri="{FF2B5EF4-FFF2-40B4-BE49-F238E27FC236}">
                <a16:creationId xmlns:a16="http://schemas.microsoft.com/office/drawing/2014/main" id="{1B2AB5D4-0E95-5B1D-93B5-09060AD48B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4192" y="3900666"/>
            <a:ext cx="122989" cy="123825"/>
          </a:xfrm>
          <a:prstGeom prst="rect">
            <a:avLst/>
          </a:prstGeom>
        </p:spPr>
      </p:pic>
      <p:pic>
        <p:nvPicPr>
          <p:cNvPr id="27" name="Picture 19" descr="image.png">
            <a:extLst>
              <a:ext uri="{FF2B5EF4-FFF2-40B4-BE49-F238E27FC236}">
                <a16:creationId xmlns:a16="http://schemas.microsoft.com/office/drawing/2014/main" id="{66A7D8F9-8DB0-4E96-6B25-52196E28C6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48204" y="3900666"/>
            <a:ext cx="137103" cy="12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44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그림 1">
            <a:extLst>
              <a:ext uri="{FF2B5EF4-FFF2-40B4-BE49-F238E27FC236}">
                <a16:creationId xmlns:a16="http://schemas.microsoft.com/office/drawing/2014/main" id="{335FC3CD-C441-2948-5A52-E3613F4FED6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11" descr="image.png">
            <a:extLst>
              <a:ext uri="{FF2B5EF4-FFF2-40B4-BE49-F238E27FC236}">
                <a16:creationId xmlns:a16="http://schemas.microsoft.com/office/drawing/2014/main" id="{92BC546C-3971-68CB-6790-7C67D1895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64" y="543638"/>
            <a:ext cx="143360" cy="266700"/>
          </a:xfrm>
          <a:prstGeom prst="rect">
            <a:avLst/>
          </a:prstGeom>
        </p:spPr>
      </p:pic>
      <p:sp>
        <p:nvSpPr>
          <p:cNvPr id="13323" name="TextBox 13322">
            <a:extLst>
              <a:ext uri="{FF2B5EF4-FFF2-40B4-BE49-F238E27FC236}">
                <a16:creationId xmlns:a16="http://schemas.microsoft.com/office/drawing/2014/main" id="{08A84DD5-61DC-4EFB-D7C7-AB98BC29AECB}"/>
              </a:ext>
            </a:extLst>
          </p:cNvPr>
          <p:cNvSpPr txBox="1"/>
          <p:nvPr/>
        </p:nvSpPr>
        <p:spPr>
          <a:xfrm>
            <a:off x="893266" y="510659"/>
            <a:ext cx="796874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ko-KR" altLang="en-US" sz="2400" b="1" i="0" u="none" dirty="0" err="1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이화다이아몬드</a:t>
            </a:r>
            <a:r>
              <a:rPr lang="ko-KR" altLang="en-US" sz="2400" b="1" i="0" u="none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 개요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324" name="Rectangle 5">
            <a:extLst>
              <a:ext uri="{FF2B5EF4-FFF2-40B4-BE49-F238E27FC236}">
                <a16:creationId xmlns:a16="http://schemas.microsoft.com/office/drawing/2014/main" id="{BE8AFDFE-7660-2259-F28B-4BED5EA3F4C7}"/>
              </a:ext>
            </a:extLst>
          </p:cNvPr>
          <p:cNvSpPr/>
          <p:nvPr/>
        </p:nvSpPr>
        <p:spPr>
          <a:xfrm>
            <a:off x="571500" y="1009650"/>
            <a:ext cx="7816924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327" name="Picture 3" descr="image.png">
            <a:extLst>
              <a:ext uri="{FF2B5EF4-FFF2-40B4-BE49-F238E27FC236}">
                <a16:creationId xmlns:a16="http://schemas.microsoft.com/office/drawing/2014/main" id="{790D20BA-4E80-0D0F-87FE-041D24D35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25" y="1851743"/>
            <a:ext cx="1910705" cy="1038225"/>
          </a:xfrm>
          <a:prstGeom prst="rect">
            <a:avLst/>
          </a:prstGeom>
        </p:spPr>
      </p:pic>
      <p:pic>
        <p:nvPicPr>
          <p:cNvPr id="13328" name="Picture 4" descr="image.png">
            <a:extLst>
              <a:ext uri="{FF2B5EF4-FFF2-40B4-BE49-F238E27FC236}">
                <a16:creationId xmlns:a16="http://schemas.microsoft.com/office/drawing/2014/main" id="{90ED7B5B-4BC2-0F13-57FE-DE1E79EDAC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852" y="1851742"/>
            <a:ext cx="1910705" cy="1038225"/>
          </a:xfrm>
          <a:prstGeom prst="rect">
            <a:avLst/>
          </a:prstGeom>
        </p:spPr>
      </p:pic>
      <p:sp>
        <p:nvSpPr>
          <p:cNvPr id="13329" name="TextBox 13328">
            <a:extLst>
              <a:ext uri="{FF2B5EF4-FFF2-40B4-BE49-F238E27FC236}">
                <a16:creationId xmlns:a16="http://schemas.microsoft.com/office/drawing/2014/main" id="{47F754E8-981D-FD03-92A7-EFC9231480CA}"/>
              </a:ext>
            </a:extLst>
          </p:cNvPr>
          <p:cNvSpPr txBox="1"/>
          <p:nvPr/>
        </p:nvSpPr>
        <p:spPr>
          <a:xfrm>
            <a:off x="685051" y="2051768"/>
            <a:ext cx="161888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i="0" u="none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1975년</a:t>
            </a:r>
          </a:p>
        </p:txBody>
      </p:sp>
      <p:sp>
        <p:nvSpPr>
          <p:cNvPr id="13330" name="TextBox 13329">
            <a:extLst>
              <a:ext uri="{FF2B5EF4-FFF2-40B4-BE49-F238E27FC236}">
                <a16:creationId xmlns:a16="http://schemas.microsoft.com/office/drawing/2014/main" id="{DE320A11-BCF2-0FD2-3DC6-7E24DC65B203}"/>
              </a:ext>
            </a:extLst>
          </p:cNvPr>
          <p:cNvSpPr txBox="1"/>
          <p:nvPr/>
        </p:nvSpPr>
        <p:spPr>
          <a:xfrm>
            <a:off x="685051" y="2518493"/>
            <a:ext cx="1618888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설립</a:t>
            </a:r>
            <a:r>
              <a:rPr sz="105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sz="105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창립</a:t>
            </a:r>
            <a:r>
              <a:rPr sz="105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5</a:t>
            </a:r>
            <a:r>
              <a:rPr lang="en-US" sz="105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sz="105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주년)</a:t>
            </a:r>
          </a:p>
        </p:txBody>
      </p:sp>
      <p:sp>
        <p:nvSpPr>
          <p:cNvPr id="13331" name="TextBox 13330">
            <a:extLst>
              <a:ext uri="{FF2B5EF4-FFF2-40B4-BE49-F238E27FC236}">
                <a16:creationId xmlns:a16="http://schemas.microsoft.com/office/drawing/2014/main" id="{5A528AA7-D42E-3F56-8C44-4B7E7F1868D3}"/>
              </a:ext>
            </a:extLst>
          </p:cNvPr>
          <p:cNvSpPr txBox="1"/>
          <p:nvPr/>
        </p:nvSpPr>
        <p:spPr>
          <a:xfrm>
            <a:off x="2759761" y="2057451"/>
            <a:ext cx="161888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707명</a:t>
            </a:r>
          </a:p>
        </p:txBody>
      </p:sp>
      <p:sp>
        <p:nvSpPr>
          <p:cNvPr id="13332" name="TextBox 13331">
            <a:extLst>
              <a:ext uri="{FF2B5EF4-FFF2-40B4-BE49-F238E27FC236}">
                <a16:creationId xmlns:a16="http://schemas.microsoft.com/office/drawing/2014/main" id="{17915821-FC10-6AB2-83D5-152F20F92F71}"/>
              </a:ext>
            </a:extLst>
          </p:cNvPr>
          <p:cNvSpPr txBox="1"/>
          <p:nvPr/>
        </p:nvSpPr>
        <p:spPr>
          <a:xfrm>
            <a:off x="2781076" y="2518492"/>
            <a:ext cx="1618888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임직원</a:t>
            </a:r>
            <a:r>
              <a:rPr sz="105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</a:t>
            </a:r>
          </a:p>
        </p:txBody>
      </p:sp>
      <p:pic>
        <p:nvPicPr>
          <p:cNvPr id="13333" name="Picture 5" descr="image.png">
            <a:extLst>
              <a:ext uri="{FF2B5EF4-FFF2-40B4-BE49-F238E27FC236}">
                <a16:creationId xmlns:a16="http://schemas.microsoft.com/office/drawing/2014/main" id="{43F11C8E-FAF0-A8FD-B115-7A47C25E8E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5311" y="1851742"/>
            <a:ext cx="1910706" cy="1038225"/>
          </a:xfrm>
          <a:prstGeom prst="rect">
            <a:avLst/>
          </a:prstGeom>
        </p:spPr>
      </p:pic>
      <p:pic>
        <p:nvPicPr>
          <p:cNvPr id="13334" name="Picture 6" descr="image.png">
            <a:extLst>
              <a:ext uri="{FF2B5EF4-FFF2-40B4-BE49-F238E27FC236}">
                <a16:creationId xmlns:a16="http://schemas.microsoft.com/office/drawing/2014/main" id="{C5AE187E-0FFA-6AAF-E795-5C26A5715B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4248" y="1851742"/>
            <a:ext cx="1910706" cy="1038225"/>
          </a:xfrm>
          <a:prstGeom prst="rect">
            <a:avLst/>
          </a:prstGeom>
        </p:spPr>
      </p:pic>
      <p:sp>
        <p:nvSpPr>
          <p:cNvPr id="13335" name="TextBox 13334">
            <a:extLst>
              <a:ext uri="{FF2B5EF4-FFF2-40B4-BE49-F238E27FC236}">
                <a16:creationId xmlns:a16="http://schemas.microsoft.com/office/drawing/2014/main" id="{B7349C25-D834-A8CA-DA2B-EC585D731637}"/>
              </a:ext>
            </a:extLst>
          </p:cNvPr>
          <p:cNvSpPr txBox="1"/>
          <p:nvPr/>
        </p:nvSpPr>
        <p:spPr>
          <a:xfrm>
            <a:off x="4985335" y="2051767"/>
            <a:ext cx="161888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3,</a:t>
            </a:r>
            <a:r>
              <a:rPr lang="en-US" sz="24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612</a:t>
            </a:r>
            <a:r>
              <a:rPr sz="24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억+</a:t>
            </a:r>
          </a:p>
        </p:txBody>
      </p:sp>
      <p:sp>
        <p:nvSpPr>
          <p:cNvPr id="13336" name="TextBox 13335">
            <a:extLst>
              <a:ext uri="{FF2B5EF4-FFF2-40B4-BE49-F238E27FC236}">
                <a16:creationId xmlns:a16="http://schemas.microsoft.com/office/drawing/2014/main" id="{762EF860-F03C-59DA-625A-D38022D5806B}"/>
              </a:ext>
            </a:extLst>
          </p:cNvPr>
          <p:cNvSpPr txBox="1"/>
          <p:nvPr/>
        </p:nvSpPr>
        <p:spPr>
          <a:xfrm>
            <a:off x="4985335" y="2533748"/>
            <a:ext cx="1618889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 </a:t>
            </a:r>
            <a:r>
              <a:rPr sz="105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매출액</a:t>
            </a:r>
            <a:r>
              <a:rPr sz="105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(202</a:t>
            </a:r>
            <a:r>
              <a:rPr lang="en-US" sz="105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sz="105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년)</a:t>
            </a:r>
          </a:p>
        </p:txBody>
      </p:sp>
      <p:sp>
        <p:nvSpPr>
          <p:cNvPr id="13337" name="TextBox 13336">
            <a:extLst>
              <a:ext uri="{FF2B5EF4-FFF2-40B4-BE49-F238E27FC236}">
                <a16:creationId xmlns:a16="http://schemas.microsoft.com/office/drawing/2014/main" id="{0F6A893E-1610-EC8E-D7C0-25F28A5CF0AE}"/>
              </a:ext>
            </a:extLst>
          </p:cNvPr>
          <p:cNvSpPr txBox="1"/>
          <p:nvPr/>
        </p:nvSpPr>
        <p:spPr>
          <a:xfrm>
            <a:off x="7004272" y="2051767"/>
            <a:ext cx="161888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i="0" u="none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Top 1K</a:t>
            </a:r>
          </a:p>
        </p:txBody>
      </p:sp>
      <p:sp>
        <p:nvSpPr>
          <p:cNvPr id="13338" name="TextBox 13337">
            <a:extLst>
              <a:ext uri="{FF2B5EF4-FFF2-40B4-BE49-F238E27FC236}">
                <a16:creationId xmlns:a16="http://schemas.microsoft.com/office/drawing/2014/main" id="{B3BEEE0F-3D3B-0499-FCC7-79EB9BAFF86B}"/>
              </a:ext>
            </a:extLst>
          </p:cNvPr>
          <p:cNvSpPr txBox="1"/>
          <p:nvPr/>
        </p:nvSpPr>
        <p:spPr>
          <a:xfrm>
            <a:off x="7008544" y="2533749"/>
            <a:ext cx="1618889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소부장</a:t>
            </a:r>
            <a:r>
              <a:rPr sz="105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05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으뜸기업</a:t>
            </a:r>
            <a:endParaRPr lang="en-US" sz="1050" i="0" u="none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339" name="Picture 7" descr="image.png">
            <a:extLst>
              <a:ext uri="{FF2B5EF4-FFF2-40B4-BE49-F238E27FC236}">
                <a16:creationId xmlns:a16="http://schemas.microsoft.com/office/drawing/2014/main" id="{28927EB0-2878-AEE4-5B55-B51B06D4BF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026" y="3371850"/>
            <a:ext cx="4039532" cy="2476500"/>
          </a:xfrm>
          <a:prstGeom prst="rect">
            <a:avLst/>
          </a:prstGeom>
        </p:spPr>
      </p:pic>
      <p:sp>
        <p:nvSpPr>
          <p:cNvPr id="13340" name="TextBox 13339">
            <a:extLst>
              <a:ext uri="{FF2B5EF4-FFF2-40B4-BE49-F238E27FC236}">
                <a16:creationId xmlns:a16="http://schemas.microsoft.com/office/drawing/2014/main" id="{C210B503-D5BA-F5AD-A2FC-D030EFCC1F70}"/>
              </a:ext>
            </a:extLst>
          </p:cNvPr>
          <p:cNvSpPr txBox="1"/>
          <p:nvPr/>
        </p:nvSpPr>
        <p:spPr>
          <a:xfrm>
            <a:off x="934968" y="3638274"/>
            <a:ext cx="3407974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i="0" u="none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 기본정보</a:t>
            </a:r>
          </a:p>
        </p:txBody>
      </p:sp>
      <p:pic>
        <p:nvPicPr>
          <p:cNvPr id="13341" name="Picture 24" descr="image.png">
            <a:extLst>
              <a:ext uri="{FF2B5EF4-FFF2-40B4-BE49-F238E27FC236}">
                <a16:creationId xmlns:a16="http://schemas.microsoft.com/office/drawing/2014/main" id="{0FDC502E-4CE3-D316-723B-1836E5D3E7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485" y="3658440"/>
            <a:ext cx="109367" cy="190500"/>
          </a:xfrm>
          <a:prstGeom prst="rect">
            <a:avLst/>
          </a:prstGeom>
        </p:spPr>
      </p:pic>
      <p:sp>
        <p:nvSpPr>
          <p:cNvPr id="13342" name="TextBox 13341">
            <a:extLst>
              <a:ext uri="{FF2B5EF4-FFF2-40B4-BE49-F238E27FC236}">
                <a16:creationId xmlns:a16="http://schemas.microsoft.com/office/drawing/2014/main" id="{F1C4D29E-4A38-6DB3-6DD6-6DC1225FF8DB}"/>
              </a:ext>
            </a:extLst>
          </p:cNvPr>
          <p:cNvSpPr txBox="1"/>
          <p:nvPr/>
        </p:nvSpPr>
        <p:spPr>
          <a:xfrm>
            <a:off x="958185" y="3996578"/>
            <a:ext cx="3390844" cy="1988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대표집행임원</a:t>
            </a:r>
            <a:r>
              <a:rPr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sz="1125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변정출</a:t>
            </a:r>
            <a:endParaRPr sz="1125" i="0" u="none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343" name="TextBox 13342">
            <a:extLst>
              <a:ext uri="{FF2B5EF4-FFF2-40B4-BE49-F238E27FC236}">
                <a16:creationId xmlns:a16="http://schemas.microsoft.com/office/drawing/2014/main" id="{3FDA8565-B643-B7E7-6320-71601305ED3E}"/>
              </a:ext>
            </a:extLst>
          </p:cNvPr>
          <p:cNvSpPr txBox="1"/>
          <p:nvPr/>
        </p:nvSpPr>
        <p:spPr>
          <a:xfrm>
            <a:off x="958185" y="4325190"/>
            <a:ext cx="3390844" cy="1988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i="0" u="none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본사 위치: 경기도 오산시 남부대로 374</a:t>
            </a:r>
          </a:p>
        </p:txBody>
      </p:sp>
      <p:sp>
        <p:nvSpPr>
          <p:cNvPr id="13344" name="TextBox 13343">
            <a:extLst>
              <a:ext uri="{FF2B5EF4-FFF2-40B4-BE49-F238E27FC236}">
                <a16:creationId xmlns:a16="http://schemas.microsoft.com/office/drawing/2014/main" id="{CF61489E-F909-DE29-5787-C2D20873B88D}"/>
              </a:ext>
            </a:extLst>
          </p:cNvPr>
          <p:cNvSpPr txBox="1"/>
          <p:nvPr/>
        </p:nvSpPr>
        <p:spPr>
          <a:xfrm>
            <a:off x="958185" y="4653803"/>
            <a:ext cx="3390844" cy="1988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</a:t>
            </a:r>
            <a:r>
              <a:rPr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125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영역</a:t>
            </a:r>
            <a:r>
              <a:rPr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sz="1125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초정밀</a:t>
            </a:r>
            <a:r>
              <a:rPr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125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다이아몬드</a:t>
            </a:r>
            <a:r>
              <a:rPr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125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공구</a:t>
            </a:r>
            <a:r>
              <a:rPr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125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제조</a:t>
            </a:r>
            <a:endParaRPr sz="1125" i="0" u="none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345" name="TextBox 13344">
            <a:extLst>
              <a:ext uri="{FF2B5EF4-FFF2-40B4-BE49-F238E27FC236}">
                <a16:creationId xmlns:a16="http://schemas.microsoft.com/office/drawing/2014/main" id="{CE09A0A1-FD24-BD68-E200-2C27451BD94A}"/>
              </a:ext>
            </a:extLst>
          </p:cNvPr>
          <p:cNvSpPr txBox="1"/>
          <p:nvPr/>
        </p:nvSpPr>
        <p:spPr>
          <a:xfrm>
            <a:off x="958185" y="4982415"/>
            <a:ext cx="3566372" cy="194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생산</a:t>
            </a:r>
            <a:r>
              <a:rPr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125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방식</a:t>
            </a:r>
            <a:r>
              <a:rPr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 </a:t>
            </a:r>
            <a:r>
              <a:rPr lang="en-US" altLang="ko-KR"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Needs </a:t>
            </a:r>
            <a:r>
              <a:rPr lang="ko-KR" altLang="en-US"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맞춤 생산 </a:t>
            </a:r>
            <a:r>
              <a:rPr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(Order-base) </a:t>
            </a:r>
          </a:p>
        </p:txBody>
      </p:sp>
      <p:pic>
        <p:nvPicPr>
          <p:cNvPr id="13346" name="Picture 34" descr="image.png">
            <a:extLst>
              <a:ext uri="{FF2B5EF4-FFF2-40B4-BE49-F238E27FC236}">
                <a16:creationId xmlns:a16="http://schemas.microsoft.com/office/drawing/2014/main" id="{92F52EAE-1AD7-A318-0688-A68EE669C0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485" y="4015628"/>
            <a:ext cx="87516" cy="171450"/>
          </a:xfrm>
          <a:prstGeom prst="rect">
            <a:avLst/>
          </a:prstGeom>
        </p:spPr>
      </p:pic>
      <p:pic>
        <p:nvPicPr>
          <p:cNvPr id="13347" name="Picture 35" descr="image.png">
            <a:extLst>
              <a:ext uri="{FF2B5EF4-FFF2-40B4-BE49-F238E27FC236}">
                <a16:creationId xmlns:a16="http://schemas.microsoft.com/office/drawing/2014/main" id="{5485A948-DF00-02E1-6BFE-C45C72290B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485" y="4344240"/>
            <a:ext cx="87516" cy="171450"/>
          </a:xfrm>
          <a:prstGeom prst="rect">
            <a:avLst/>
          </a:prstGeom>
        </p:spPr>
      </p:pic>
      <p:pic>
        <p:nvPicPr>
          <p:cNvPr id="13348" name="Picture 36" descr="image.png">
            <a:extLst>
              <a:ext uri="{FF2B5EF4-FFF2-40B4-BE49-F238E27FC236}">
                <a16:creationId xmlns:a16="http://schemas.microsoft.com/office/drawing/2014/main" id="{4A61E17E-7585-E4E6-007C-538D13D89B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485" y="4672853"/>
            <a:ext cx="87516" cy="171450"/>
          </a:xfrm>
          <a:prstGeom prst="rect">
            <a:avLst/>
          </a:prstGeom>
        </p:spPr>
      </p:pic>
      <p:pic>
        <p:nvPicPr>
          <p:cNvPr id="13349" name="Picture 37" descr="image.png">
            <a:extLst>
              <a:ext uri="{FF2B5EF4-FFF2-40B4-BE49-F238E27FC236}">
                <a16:creationId xmlns:a16="http://schemas.microsoft.com/office/drawing/2014/main" id="{3EEA8416-C859-F91E-EC05-A055B44AC6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485" y="5001465"/>
            <a:ext cx="87516" cy="171450"/>
          </a:xfrm>
          <a:prstGeom prst="rect">
            <a:avLst/>
          </a:prstGeom>
        </p:spPr>
      </p:pic>
      <p:pic>
        <p:nvPicPr>
          <p:cNvPr id="13350" name="Picture 8" descr="image.png">
            <a:extLst>
              <a:ext uri="{FF2B5EF4-FFF2-40B4-BE49-F238E27FC236}">
                <a16:creationId xmlns:a16="http://schemas.microsoft.com/office/drawing/2014/main" id="{5E4F4331-51F2-CA00-2D8B-B7BCF0F3F3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0519" y="3358403"/>
            <a:ext cx="3964435" cy="2476500"/>
          </a:xfrm>
          <a:prstGeom prst="rect">
            <a:avLst/>
          </a:prstGeom>
        </p:spPr>
      </p:pic>
      <p:sp>
        <p:nvSpPr>
          <p:cNvPr id="13351" name="TextBox 13350">
            <a:extLst>
              <a:ext uri="{FF2B5EF4-FFF2-40B4-BE49-F238E27FC236}">
                <a16:creationId xmlns:a16="http://schemas.microsoft.com/office/drawing/2014/main" id="{2490D637-49DE-083A-1862-6A1C09D74386}"/>
              </a:ext>
            </a:extLst>
          </p:cNvPr>
          <p:cNvSpPr txBox="1"/>
          <p:nvPr/>
        </p:nvSpPr>
        <p:spPr>
          <a:xfrm>
            <a:off x="5241653" y="3619224"/>
            <a:ext cx="3136278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sz="1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수상 및 인증</a:t>
            </a:r>
          </a:p>
        </p:txBody>
      </p:sp>
      <p:pic>
        <p:nvPicPr>
          <p:cNvPr id="13352" name="Picture 29" descr="image.png">
            <a:extLst>
              <a:ext uri="{FF2B5EF4-FFF2-40B4-BE49-F238E27FC236}">
                <a16:creationId xmlns:a16="http://schemas.microsoft.com/office/drawing/2014/main" id="{22C06379-5A04-9C9A-62A4-2D47CBDE8A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98169" y="3639390"/>
            <a:ext cx="100648" cy="190500"/>
          </a:xfrm>
          <a:prstGeom prst="rect">
            <a:avLst/>
          </a:prstGeom>
        </p:spPr>
      </p:pic>
      <p:sp>
        <p:nvSpPr>
          <p:cNvPr id="13353" name="TextBox 13352">
            <a:extLst>
              <a:ext uri="{FF2B5EF4-FFF2-40B4-BE49-F238E27FC236}">
                <a16:creationId xmlns:a16="http://schemas.microsoft.com/office/drawing/2014/main" id="{78868CF9-FBC3-9B73-7104-9196BFCC85EE}"/>
              </a:ext>
            </a:extLst>
          </p:cNvPr>
          <p:cNvSpPr txBox="1"/>
          <p:nvPr/>
        </p:nvSpPr>
        <p:spPr>
          <a:xfrm>
            <a:off x="5264869" y="3977528"/>
            <a:ext cx="3358292" cy="194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57200" eaLnBrk="1" fontAlgn="auto" hangingPunct="1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2025: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고용노동부</a:t>
            </a: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대한민국</a:t>
            </a: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일자리</a:t>
            </a: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으뜸기업</a:t>
            </a:r>
            <a:r>
              <a:rPr kumimoji="0" lang="en-US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sz="1125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354" name="TextBox 13353">
            <a:extLst>
              <a:ext uri="{FF2B5EF4-FFF2-40B4-BE49-F238E27FC236}">
                <a16:creationId xmlns:a16="http://schemas.microsoft.com/office/drawing/2014/main" id="{2DA0DCC5-D38D-4D42-8C98-CF5208391E80}"/>
              </a:ext>
            </a:extLst>
          </p:cNvPr>
          <p:cNvSpPr txBox="1"/>
          <p:nvPr/>
        </p:nvSpPr>
        <p:spPr>
          <a:xfrm>
            <a:off x="5264869" y="4306140"/>
            <a:ext cx="3120514" cy="194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57200" eaLnBrk="1" fontAlgn="auto" hangingPunct="1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2024: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산업통상자원부</a:t>
            </a: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소부장</a:t>
            </a: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으뜸기업</a:t>
            </a: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13355" name="TextBox 13354">
            <a:extLst>
              <a:ext uri="{FF2B5EF4-FFF2-40B4-BE49-F238E27FC236}">
                <a16:creationId xmlns:a16="http://schemas.microsoft.com/office/drawing/2014/main" id="{05B68E00-C605-FA26-B3F9-30FECB80573A}"/>
              </a:ext>
            </a:extLst>
          </p:cNvPr>
          <p:cNvSpPr txBox="1"/>
          <p:nvPr/>
        </p:nvSpPr>
        <p:spPr>
          <a:xfrm>
            <a:off x="5264869" y="4634753"/>
            <a:ext cx="3120514" cy="1988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57200" eaLnBrk="1" fontAlgn="auto" hangingPunct="1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2022: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산업통상자원부</a:t>
            </a: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등대기업</a:t>
            </a: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13356" name="TextBox 13355">
            <a:extLst>
              <a:ext uri="{FF2B5EF4-FFF2-40B4-BE49-F238E27FC236}">
                <a16:creationId xmlns:a16="http://schemas.microsoft.com/office/drawing/2014/main" id="{5B075F79-0BFC-A2AA-7B0F-B356B516093D}"/>
              </a:ext>
            </a:extLst>
          </p:cNvPr>
          <p:cNvSpPr txBox="1"/>
          <p:nvPr/>
        </p:nvSpPr>
        <p:spPr>
          <a:xfrm>
            <a:off x="5264869" y="4963365"/>
            <a:ext cx="3120514" cy="1988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57200" eaLnBrk="1" fontAlgn="auto" hangingPunct="1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2021: </a:t>
            </a:r>
            <a:r>
              <a:rPr kumimoji="0" lang="ko-KR" altLang="en-US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여성가족부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가족친화기업</a:t>
            </a:r>
            <a:r>
              <a:rPr kumimoji="0" lang="en-US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pic>
        <p:nvPicPr>
          <p:cNvPr id="13357" name="Picture 38" descr="image.png">
            <a:extLst>
              <a:ext uri="{FF2B5EF4-FFF2-40B4-BE49-F238E27FC236}">
                <a16:creationId xmlns:a16="http://schemas.microsoft.com/office/drawing/2014/main" id="{A7FFB7DF-C767-32A4-7FA9-6B3E494BC1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98169" y="3996578"/>
            <a:ext cx="80539" cy="171450"/>
          </a:xfrm>
          <a:prstGeom prst="rect">
            <a:avLst/>
          </a:prstGeom>
        </p:spPr>
      </p:pic>
      <p:pic>
        <p:nvPicPr>
          <p:cNvPr id="13358" name="Picture 39" descr="image.png">
            <a:extLst>
              <a:ext uri="{FF2B5EF4-FFF2-40B4-BE49-F238E27FC236}">
                <a16:creationId xmlns:a16="http://schemas.microsoft.com/office/drawing/2014/main" id="{DC194295-4A10-0338-9238-3975D01057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98169" y="4325190"/>
            <a:ext cx="80539" cy="171450"/>
          </a:xfrm>
          <a:prstGeom prst="rect">
            <a:avLst/>
          </a:prstGeom>
        </p:spPr>
      </p:pic>
      <p:pic>
        <p:nvPicPr>
          <p:cNvPr id="13359" name="Picture 40" descr="image.png">
            <a:extLst>
              <a:ext uri="{FF2B5EF4-FFF2-40B4-BE49-F238E27FC236}">
                <a16:creationId xmlns:a16="http://schemas.microsoft.com/office/drawing/2014/main" id="{C6F29892-A227-0A4D-3B24-6B8B103FD3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98169" y="4653803"/>
            <a:ext cx="80539" cy="171450"/>
          </a:xfrm>
          <a:prstGeom prst="rect">
            <a:avLst/>
          </a:prstGeom>
        </p:spPr>
      </p:pic>
      <p:pic>
        <p:nvPicPr>
          <p:cNvPr id="13360" name="Picture 41" descr="image.png">
            <a:extLst>
              <a:ext uri="{FF2B5EF4-FFF2-40B4-BE49-F238E27FC236}">
                <a16:creationId xmlns:a16="http://schemas.microsoft.com/office/drawing/2014/main" id="{C71072A7-8185-B618-260F-490ED52BA6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98169" y="4982415"/>
            <a:ext cx="80539" cy="1714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95546A-3D36-F919-E863-8C37D0FAE9EF}"/>
              </a:ext>
            </a:extLst>
          </p:cNvPr>
          <p:cNvSpPr txBox="1"/>
          <p:nvPr/>
        </p:nvSpPr>
        <p:spPr>
          <a:xfrm>
            <a:off x="964112" y="5310112"/>
            <a:ext cx="3566372" cy="194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lang="ko-KR" altLang="en-US"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업태</a:t>
            </a:r>
            <a:r>
              <a:rPr lang="en-US" altLang="ko-KR"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규모</a:t>
            </a:r>
            <a:r>
              <a:rPr lang="en-US" altLang="ko-KR"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25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제조업</a:t>
            </a:r>
            <a:r>
              <a:rPr lang="en-US" altLang="ko-KR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/ </a:t>
            </a:r>
            <a:r>
              <a:rPr lang="ko-KR" altLang="en-US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중견기업</a:t>
            </a:r>
            <a:endParaRPr sz="1125" i="0" u="none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Picture 37" descr="image.png">
            <a:extLst>
              <a:ext uri="{FF2B5EF4-FFF2-40B4-BE49-F238E27FC236}">
                <a16:creationId xmlns:a16="http://schemas.microsoft.com/office/drawing/2014/main" id="{4E115455-7A75-EDAC-19F0-3C4F864401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412" y="5329162"/>
            <a:ext cx="87516" cy="171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CCA5A-CCF5-3238-4409-B38883F0DCD8}"/>
              </a:ext>
            </a:extLst>
          </p:cNvPr>
          <p:cNvSpPr txBox="1"/>
          <p:nvPr/>
        </p:nvSpPr>
        <p:spPr>
          <a:xfrm>
            <a:off x="5271043" y="5316306"/>
            <a:ext cx="3120514" cy="194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57200" eaLnBrk="1" fontAlgn="auto" hangingPunct="1">
              <a:lnSpc>
                <a:spcPts val="1687"/>
              </a:lnSpc>
              <a:spcBef>
                <a:spcPts val="0"/>
              </a:spcBef>
              <a:spcAft>
                <a:spcPts val="0"/>
              </a:spcAft>
            </a:pP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2020: </a:t>
            </a:r>
            <a:r>
              <a:rPr kumimoji="0" lang="ko-KR" altLang="en-US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중소벤처기업부 </a:t>
            </a:r>
            <a:r>
              <a:rPr kumimoji="0" sz="1125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명문장수기업</a:t>
            </a:r>
            <a:r>
              <a:rPr kumimoji="0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sz="1125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kumimoji="0" sz="1125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Picture 41" descr="image.png">
            <a:extLst>
              <a:ext uri="{FF2B5EF4-FFF2-40B4-BE49-F238E27FC236}">
                <a16:creationId xmlns:a16="http://schemas.microsoft.com/office/drawing/2014/main" id="{D40E4D71-C0EB-5D6C-7F8C-F45A953FC92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04343" y="5335356"/>
            <a:ext cx="80539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4F86676-3B43-4C81-66E6-1A97B55AD77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902681-8536-2129-6573-25B26CFAD81D}"/>
              </a:ext>
            </a:extLst>
          </p:cNvPr>
          <p:cNvSpPr txBox="1"/>
          <p:nvPr/>
        </p:nvSpPr>
        <p:spPr>
          <a:xfrm>
            <a:off x="893266" y="510659"/>
            <a:ext cx="796874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ko-KR" altLang="en-US" sz="2400" b="1" i="0" u="none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안정적인 성장세 </a:t>
            </a:r>
            <a:r>
              <a:rPr lang="en-US" altLang="ko-KR" sz="2400" b="1" i="0" u="none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2400" b="1" i="0" u="none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핵심 가치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05867A-96DF-B83A-7496-9A408FB1FC81}"/>
              </a:ext>
            </a:extLst>
          </p:cNvPr>
          <p:cNvSpPr/>
          <p:nvPr/>
        </p:nvSpPr>
        <p:spPr>
          <a:xfrm>
            <a:off x="571500" y="1009650"/>
            <a:ext cx="7816924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Picture 8" descr="image.png">
            <a:extLst>
              <a:ext uri="{FF2B5EF4-FFF2-40B4-BE49-F238E27FC236}">
                <a16:creationId xmlns:a16="http://schemas.microsoft.com/office/drawing/2014/main" id="{3BE23A80-ED9D-20EA-E9A0-405EC97C3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52450"/>
            <a:ext cx="207466" cy="266700"/>
          </a:xfrm>
          <a:prstGeom prst="rect">
            <a:avLst/>
          </a:prstGeom>
        </p:spPr>
      </p:pic>
      <p:pic>
        <p:nvPicPr>
          <p:cNvPr id="7" name="Picture 3" descr="image.png">
            <a:extLst>
              <a:ext uri="{FF2B5EF4-FFF2-40B4-BE49-F238E27FC236}">
                <a16:creationId xmlns:a16="http://schemas.microsoft.com/office/drawing/2014/main" id="{22CB7BB1-93E5-E7CF-0867-BED3C8F0D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48" y="2572562"/>
            <a:ext cx="4181797" cy="31416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84308C-4DF4-3B26-561C-40B9A16F4449}"/>
              </a:ext>
            </a:extLst>
          </p:cNvPr>
          <p:cNvSpPr txBox="1"/>
          <p:nvPr/>
        </p:nvSpPr>
        <p:spPr>
          <a:xfrm>
            <a:off x="780963" y="2810300"/>
            <a:ext cx="3581376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i="0" u="none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매출액 추이 (단위: 억원)</a:t>
            </a:r>
          </a:p>
        </p:txBody>
      </p:sp>
      <p:pic>
        <p:nvPicPr>
          <p:cNvPr id="9" name="Picture 13" descr="image.png">
            <a:extLst>
              <a:ext uri="{FF2B5EF4-FFF2-40B4-BE49-F238E27FC236}">
                <a16:creationId xmlns:a16="http://schemas.microsoft.com/office/drawing/2014/main" id="{DB847D1F-708D-A5D1-98A2-704F08D29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481" y="2853549"/>
            <a:ext cx="114932" cy="190500"/>
          </a:xfrm>
          <a:prstGeom prst="rect">
            <a:avLst/>
          </a:prstGeom>
        </p:spPr>
      </p:pic>
      <p:pic>
        <p:nvPicPr>
          <p:cNvPr id="10" name="Picture 4" descr="image.png">
            <a:extLst>
              <a:ext uri="{FF2B5EF4-FFF2-40B4-BE49-F238E27FC236}">
                <a16:creationId xmlns:a16="http://schemas.microsoft.com/office/drawing/2014/main" id="{5982AB23-9A87-73FE-6D06-5A1153E4A7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148" y="2572562"/>
            <a:ext cx="4381532" cy="3141644"/>
          </a:xfrm>
          <a:prstGeom prst="rect">
            <a:avLst/>
          </a:prstGeom>
        </p:spPr>
      </p:pic>
      <p:pic>
        <p:nvPicPr>
          <p:cNvPr id="11" name="Picture 5" descr="image.png">
            <a:extLst>
              <a:ext uri="{FF2B5EF4-FFF2-40B4-BE49-F238E27FC236}">
                <a16:creationId xmlns:a16="http://schemas.microsoft.com/office/drawing/2014/main" id="{D0904E12-0A52-2DF0-003F-318C1D0DEC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349" y="3407051"/>
            <a:ext cx="4063129" cy="20114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AF5130-288A-BE64-6CDF-BAA38B790FD4}"/>
              </a:ext>
            </a:extLst>
          </p:cNvPr>
          <p:cNvSpPr txBox="1"/>
          <p:nvPr/>
        </p:nvSpPr>
        <p:spPr>
          <a:xfrm>
            <a:off x="4978450" y="2877604"/>
            <a:ext cx="3889164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이화</a:t>
            </a:r>
            <a:r>
              <a:rPr sz="18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(EHWA) </a:t>
            </a:r>
            <a:r>
              <a:rPr lang="ko-KR" altLang="en-US" sz="18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경영 철학</a:t>
            </a:r>
            <a:endParaRPr sz="1800" i="0" u="none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Picture 14" descr="image.png">
            <a:extLst>
              <a:ext uri="{FF2B5EF4-FFF2-40B4-BE49-F238E27FC236}">
                <a16:creationId xmlns:a16="http://schemas.microsoft.com/office/drawing/2014/main" id="{01ECF8FC-9F58-9F55-0DEA-087DE40D1C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9651" y="2920854"/>
            <a:ext cx="52544" cy="190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0787695-4EC2-14CF-8564-813D47CCA6C1}"/>
              </a:ext>
            </a:extLst>
          </p:cNvPr>
          <p:cNvSpPr txBox="1"/>
          <p:nvPr/>
        </p:nvSpPr>
        <p:spPr>
          <a:xfrm>
            <a:off x="5019676" y="3554266"/>
            <a:ext cx="3874176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 (二) + HWA (和)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19A1F9-7D4A-8812-FF96-E608D60A342E}"/>
              </a:ext>
            </a:extLst>
          </p:cNvPr>
          <p:cNvSpPr txBox="1"/>
          <p:nvPr/>
        </p:nvSpPr>
        <p:spPr>
          <a:xfrm>
            <a:off x="4920822" y="3957341"/>
            <a:ext cx="3874175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회사와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구성원의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화목과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6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협력</a:t>
            </a:r>
            <a:r>
              <a:rPr sz="16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CA40B7-D3E7-2FAF-00D9-47BA39FCB2FF}"/>
              </a:ext>
            </a:extLst>
          </p:cNvPr>
          <p:cNvSpPr txBox="1"/>
          <p:nvPr/>
        </p:nvSpPr>
        <p:spPr>
          <a:xfrm>
            <a:off x="5013064" y="4328764"/>
            <a:ext cx="3689692" cy="6340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이화다이아몬드는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지난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5</a:t>
            </a:r>
            <a:r>
              <a:rPr lang="en-US"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년간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중심의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화목한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문화를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바탕으로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세계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최고의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정밀공구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1200" i="0" u="none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l">
              <a:lnSpc>
                <a:spcPts val="1679"/>
              </a:lnSpc>
            </a:pP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경쟁력을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sz="1200" i="0" u="none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일궈왔습니다</a:t>
            </a:r>
            <a:r>
              <a:rPr sz="1200" i="0" u="none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7175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27F4777-DE5A-25F2-C972-11DF0A236B1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57">
            <a:extLst>
              <a:ext uri="{FF2B5EF4-FFF2-40B4-BE49-F238E27FC236}">
                <a16:creationId xmlns:a16="http://schemas.microsoft.com/office/drawing/2014/main" id="{31B674CB-D973-46F8-A9AC-F5494E550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638968"/>
            <a:ext cx="8874572" cy="5814367"/>
          </a:xfrm>
          <a:prstGeom prst="rect">
            <a:avLst/>
          </a:prstGeom>
          <a:noFill/>
          <a:ln>
            <a:noFill/>
          </a:ln>
          <a:effectLst>
            <a:prstShdw prst="shdw17" dist="17961">
              <a:schemeClr val="bg1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직사각형 73">
            <a:extLst>
              <a:ext uri="{FF2B5EF4-FFF2-40B4-BE49-F238E27FC236}">
                <a16:creationId xmlns:a16="http://schemas.microsoft.com/office/drawing/2014/main" id="{6FE29293-51A4-4B7F-BC56-181113742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14313" y="-142875"/>
            <a:ext cx="93583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9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6388" name="TextBox 7">
            <a:extLst>
              <a:ext uri="{FF2B5EF4-FFF2-40B4-BE49-F238E27FC236}">
                <a16:creationId xmlns:a16="http://schemas.microsoft.com/office/drawing/2014/main" id="{4A08A641-B31D-4B5F-938E-34DB27779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536" y="37865"/>
            <a:ext cx="5524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400" b="0" dirty="0">
                <a:solidFill>
                  <a:srgbClr val="002060"/>
                </a:solidFill>
                <a:highlight>
                  <a:srgbClr val="FFFF00"/>
                </a:highlight>
                <a:latin typeface="HY견고딕" panose="02030600000101010101" pitchFamily="18" charset="-127"/>
                <a:ea typeface="HY견고딕" panose="02030600000101010101" pitchFamily="18" charset="-127"/>
              </a:rPr>
              <a:t>글로벌 네트워크 </a:t>
            </a:r>
            <a:r>
              <a:rPr lang="en-US" altLang="ko-KR" sz="2400" b="0" dirty="0">
                <a:solidFill>
                  <a:srgbClr val="002060"/>
                </a:solidFill>
                <a:highlight>
                  <a:srgbClr val="FFFF00"/>
                </a:highlight>
                <a:latin typeface="HY견고딕" panose="02030600000101010101" pitchFamily="18" charset="-127"/>
                <a:ea typeface="HY견고딕" panose="02030600000101010101" pitchFamily="18" charset="-127"/>
              </a:rPr>
              <a:t>(Global Network)</a:t>
            </a:r>
            <a:endParaRPr lang="ko-KR" altLang="en-US" sz="1400" b="0" dirty="0">
              <a:solidFill>
                <a:srgbClr val="002060"/>
              </a:solidFill>
              <a:highlight>
                <a:srgbClr val="FFFF00"/>
              </a:highligh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389" name="Text Box 3">
            <a:extLst>
              <a:ext uri="{FF2B5EF4-FFF2-40B4-BE49-F238E27FC236}">
                <a16:creationId xmlns:a16="http://schemas.microsoft.com/office/drawing/2014/main" id="{906E1E2E-033B-4A14-993B-354E71D08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3225" y="3376613"/>
            <a:ext cx="1752600" cy="214312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ko-KR" sz="14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Global Locations</a:t>
            </a:r>
          </a:p>
        </p:txBody>
      </p:sp>
      <p:sp>
        <p:nvSpPr>
          <p:cNvPr id="16390" name="Text Box 4">
            <a:extLst>
              <a:ext uri="{FF2B5EF4-FFF2-40B4-BE49-F238E27FC236}">
                <a16:creationId xmlns:a16="http://schemas.microsoft.com/office/drawing/2014/main" id="{A131CC1E-C811-47DC-B295-AF654DE73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3" y="3352800"/>
            <a:ext cx="1890712" cy="214313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ko-KR" sz="14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Headquarters</a:t>
            </a:r>
          </a:p>
        </p:txBody>
      </p:sp>
      <p:sp>
        <p:nvSpPr>
          <p:cNvPr id="64" name="Oval 5">
            <a:extLst>
              <a:ext uri="{FF2B5EF4-FFF2-40B4-BE49-F238E27FC236}">
                <a16:creationId xmlns:a16="http://schemas.microsoft.com/office/drawing/2014/main" id="{635E89CA-25E9-417A-B7F9-DFC68F9FB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" y="3263529"/>
            <a:ext cx="259766" cy="32459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txBody>
          <a:bodyPr wrap="none" anchor="ctr">
            <a:spAutoFit/>
          </a:bodyPr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Oval 6">
            <a:extLst>
              <a:ext uri="{FF2B5EF4-FFF2-40B4-BE49-F238E27FC236}">
                <a16:creationId xmlns:a16="http://schemas.microsoft.com/office/drawing/2014/main" id="{A81EF22F-6305-4CF6-B24B-0E9F1B367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5" y="3292104"/>
            <a:ext cx="259766" cy="32459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txBody>
          <a:bodyPr wrap="none" anchor="ctr">
            <a:spAutoFit/>
          </a:bodyPr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393" name="Text Box 10">
            <a:extLst>
              <a:ext uri="{FF2B5EF4-FFF2-40B4-BE49-F238E27FC236}">
                <a16:creationId xmlns:a16="http://schemas.microsoft.com/office/drawing/2014/main" id="{DAE2E613-3D2B-438C-97BA-BA78468E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4576763"/>
            <a:ext cx="1585913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 dirty="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동탄 </a:t>
            </a:r>
            <a:endParaRPr lang="en-US" altLang="ko-KR" sz="1000" dirty="0">
              <a:solidFill>
                <a:srgbClr val="0D0D0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394" name="Text Box 23">
            <a:extLst>
              <a:ext uri="{FF2B5EF4-FFF2-40B4-BE49-F238E27FC236}">
                <a16:creationId xmlns:a16="http://schemas.microsoft.com/office/drawing/2014/main" id="{35E4BE1D-5634-4AAF-B451-EB2532609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4568825"/>
            <a:ext cx="1358900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오산 </a:t>
            </a:r>
            <a:r>
              <a:rPr lang="en-US" altLang="ko-KR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본사</a:t>
            </a:r>
            <a:r>
              <a:rPr lang="en-US" altLang="ko-KR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93" name="Rectangle 25" descr="본사">
            <a:extLst>
              <a:ext uri="{FF2B5EF4-FFF2-40B4-BE49-F238E27FC236}">
                <a16:creationId xmlns:a16="http://schemas.microsoft.com/office/drawing/2014/main" id="{9430CC6D-2352-430A-845A-B27CC157B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3" y="3590925"/>
            <a:ext cx="1428750" cy="985838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6396" name="Text Box 27">
            <a:extLst>
              <a:ext uri="{FF2B5EF4-FFF2-40B4-BE49-F238E27FC236}">
                <a16:creationId xmlns:a16="http://schemas.microsoft.com/office/drawing/2014/main" id="{8E161599-398F-4A2F-A87B-05687FFA3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3938" y="3360738"/>
            <a:ext cx="1890712" cy="214312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ko-KR" sz="14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 &amp; D</a:t>
            </a:r>
          </a:p>
        </p:txBody>
      </p:sp>
      <p:sp>
        <p:nvSpPr>
          <p:cNvPr id="97" name="Oval 28">
            <a:extLst>
              <a:ext uri="{FF2B5EF4-FFF2-40B4-BE49-F238E27FC236}">
                <a16:creationId xmlns:a16="http://schemas.microsoft.com/office/drawing/2014/main" id="{007E9F1C-6B73-46A5-AD90-72D046491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013" y="3271466"/>
            <a:ext cx="259766" cy="32459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txBody>
          <a:bodyPr wrap="none" anchor="ctr">
            <a:spAutoFit/>
          </a:bodyPr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5" name="Picture 53">
            <a:extLst>
              <a:ext uri="{FF2B5EF4-FFF2-40B4-BE49-F238E27FC236}">
                <a16:creationId xmlns:a16="http://schemas.microsoft.com/office/drawing/2014/main" id="{5086F845-D182-42CA-8032-5937838B4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39925" y="3594100"/>
            <a:ext cx="1471613" cy="974725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prstShdw prst="shdw17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6399" name="Text Box 7">
            <a:extLst>
              <a:ext uri="{FF2B5EF4-FFF2-40B4-BE49-F238E27FC236}">
                <a16:creationId xmlns:a16="http://schemas.microsoft.com/office/drawing/2014/main" id="{1B39910E-4233-4E44-918E-EDE6C38F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4951413"/>
            <a:ext cx="2554288" cy="214312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ko-KR" sz="1400">
                <a:solidFill>
                  <a:srgbClr val="0D0D0D"/>
                </a:solidFill>
                <a:latin typeface="Arial" panose="020B0604020202020204" pitchFamily="34" charset="0"/>
              </a:rPr>
              <a:t>Production</a:t>
            </a:r>
          </a:p>
        </p:txBody>
      </p:sp>
      <p:sp>
        <p:nvSpPr>
          <p:cNvPr id="111" name="Oval 8">
            <a:extLst>
              <a:ext uri="{FF2B5EF4-FFF2-40B4-BE49-F238E27FC236}">
                <a16:creationId xmlns:a16="http://schemas.microsoft.com/office/drawing/2014/main" id="{58A59EB3-D579-451B-84CB-9811C1F48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" y="4967288"/>
            <a:ext cx="92075" cy="9207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txBody>
          <a:bodyPr wrap="none" anchor="ctr">
            <a:spAutoFit/>
          </a:bodyPr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6401" name="Text Box 17">
            <a:extLst>
              <a:ext uri="{FF2B5EF4-FFF2-40B4-BE49-F238E27FC236}">
                <a16:creationId xmlns:a16="http://schemas.microsoft.com/office/drawing/2014/main" id="{A92E8982-DD41-4CB0-BBB2-053A1B77E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0325" y="4954588"/>
            <a:ext cx="698500" cy="19685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ko-KR" sz="1200">
                <a:solidFill>
                  <a:srgbClr val="0D0D0D"/>
                </a:solidFill>
                <a:latin typeface="Arial" panose="020B0604020202020204" pitchFamily="34" charset="0"/>
              </a:rPr>
              <a:t>Korea</a:t>
            </a:r>
          </a:p>
        </p:txBody>
      </p:sp>
      <p:sp>
        <p:nvSpPr>
          <p:cNvPr id="16402" name="Text Box 18">
            <a:extLst>
              <a:ext uri="{FF2B5EF4-FFF2-40B4-BE49-F238E27FC236}">
                <a16:creationId xmlns:a16="http://schemas.microsoft.com/office/drawing/2014/main" id="{95269C24-3193-4AFA-96D6-837B828C7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4941888"/>
            <a:ext cx="898525" cy="18415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ko-KR" sz="1200">
                <a:solidFill>
                  <a:srgbClr val="0D0D0D"/>
                </a:solidFill>
                <a:latin typeface="Arial" panose="020B0604020202020204" pitchFamily="34" charset="0"/>
              </a:rPr>
              <a:t>Overseas</a:t>
            </a:r>
          </a:p>
        </p:txBody>
      </p:sp>
      <p:sp>
        <p:nvSpPr>
          <p:cNvPr id="114" name="Line 30">
            <a:extLst>
              <a:ext uri="{FF2B5EF4-FFF2-40B4-BE49-F238E27FC236}">
                <a16:creationId xmlns:a16="http://schemas.microsoft.com/office/drawing/2014/main" id="{67DB84B8-32CD-447E-8EB7-9B425939C3A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3538" y="5033963"/>
            <a:ext cx="71755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17" name="Line 47">
            <a:extLst>
              <a:ext uri="{FF2B5EF4-FFF2-40B4-BE49-F238E27FC236}">
                <a16:creationId xmlns:a16="http://schemas.microsoft.com/office/drawing/2014/main" id="{7F59E0E4-3A7E-4081-A82B-FADCF3F276C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5033963"/>
            <a:ext cx="151130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6405" name="Text Box 46">
            <a:extLst>
              <a:ext uri="{FF2B5EF4-FFF2-40B4-BE49-F238E27FC236}">
                <a16:creationId xmlns:a16="http://schemas.microsoft.com/office/drawing/2014/main" id="{CAAD60FC-D42F-4F50-8691-1E943C89C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75" y="5770563"/>
            <a:ext cx="738188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오산</a:t>
            </a:r>
            <a:r>
              <a:rPr lang="en-US" altLang="ko-KR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본사</a:t>
            </a:r>
            <a:r>
              <a:rPr lang="en-US" altLang="ko-KR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16406" name="Text Box 9">
            <a:extLst>
              <a:ext uri="{FF2B5EF4-FFF2-40B4-BE49-F238E27FC236}">
                <a16:creationId xmlns:a16="http://schemas.microsoft.com/office/drawing/2014/main" id="{7D2136E8-AFC8-40CB-A163-0FB5BC709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663" y="5762625"/>
            <a:ext cx="1087437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상하이</a:t>
            </a:r>
            <a:r>
              <a:rPr lang="en-US" altLang="ko-KR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</a:t>
            </a:r>
            <a:endParaRPr lang="en-US" altLang="ko-KR" sz="1000">
              <a:solidFill>
                <a:srgbClr val="0D0D0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07" name="Text Box 11">
            <a:extLst>
              <a:ext uri="{FF2B5EF4-FFF2-40B4-BE49-F238E27FC236}">
                <a16:creationId xmlns:a16="http://schemas.microsoft.com/office/drawing/2014/main" id="{A802EA3A-61FD-46C5-A117-D07D39D26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038" y="5767388"/>
            <a:ext cx="596900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오산</a:t>
            </a:r>
            <a:r>
              <a:rPr lang="en-US" altLang="ko-KR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16408" name="Text Box 15">
            <a:extLst>
              <a:ext uri="{FF2B5EF4-FFF2-40B4-BE49-F238E27FC236}">
                <a16:creationId xmlns:a16="http://schemas.microsoft.com/office/drawing/2014/main" id="{FA422E03-7574-4188-992F-94C8F4E3A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0150" y="5759450"/>
            <a:ext cx="836613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위해</a:t>
            </a:r>
            <a:r>
              <a:rPr lang="en-US" altLang="ko-KR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</a:t>
            </a:r>
            <a:endParaRPr lang="en-US" altLang="ko-KR" sz="1000">
              <a:solidFill>
                <a:srgbClr val="0D0D0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09" name="Text Box 16">
            <a:extLst>
              <a:ext uri="{FF2B5EF4-FFF2-40B4-BE49-F238E27FC236}">
                <a16:creationId xmlns:a16="http://schemas.microsoft.com/office/drawing/2014/main" id="{B0E2C92D-F1C5-4FCD-98D1-0B2359FDB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0400" y="5756275"/>
            <a:ext cx="838200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복건</a:t>
            </a:r>
            <a:r>
              <a:rPr lang="en-US" altLang="ko-KR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</a:t>
            </a:r>
            <a:endParaRPr lang="en-US" altLang="ko-KR" sz="1000">
              <a:solidFill>
                <a:srgbClr val="0D0D0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410" name="그룹 2">
            <a:extLst>
              <a:ext uri="{FF2B5EF4-FFF2-40B4-BE49-F238E27FC236}">
                <a16:creationId xmlns:a16="http://schemas.microsoft.com/office/drawing/2014/main" id="{250A84AD-BC64-4DF9-AF05-8FC02DC996E4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5187941"/>
            <a:ext cx="3846512" cy="576276"/>
            <a:chOff x="360363" y="5187942"/>
            <a:chExt cx="3313112" cy="488961"/>
          </a:xfrm>
        </p:grpSpPr>
        <p:sp>
          <p:nvSpPr>
            <p:cNvPr id="128" name="Rectangle 34" descr="반도체2">
              <a:extLst>
                <a:ext uri="{FF2B5EF4-FFF2-40B4-BE49-F238E27FC236}">
                  <a16:creationId xmlns:a16="http://schemas.microsoft.com/office/drawing/2014/main" id="{9B1E6120-8217-4A4A-8E14-DF25534B0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369" y="5187950"/>
              <a:ext cx="639924" cy="487603"/>
            </a:xfrm>
            <a:prstGeom prst="rect">
              <a:avLst/>
            </a:prstGeom>
            <a:blipFill dpi="0" rotWithShape="1">
              <a:blip r:embed="rId6" cstate="print"/>
              <a:srcRect/>
              <a:stretch>
                <a:fillRect/>
              </a:stretch>
            </a:blipFill>
            <a:ln w="12700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29" name="Rectangle 35" descr="평택사진">
              <a:extLst>
                <a:ext uri="{FF2B5EF4-FFF2-40B4-BE49-F238E27FC236}">
                  <a16:creationId xmlns:a16="http://schemas.microsoft.com/office/drawing/2014/main" id="{15AC9B6F-15E9-44D7-9945-A92D4FE5C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3544" y="5189300"/>
              <a:ext cx="638557" cy="487603"/>
            </a:xfrm>
            <a:prstGeom prst="rect">
              <a:avLst/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 w="12700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31" name="Rectangle 37" descr="2004042922">
              <a:extLst>
                <a:ext uri="{FF2B5EF4-FFF2-40B4-BE49-F238E27FC236}">
                  <a16:creationId xmlns:a16="http://schemas.microsoft.com/office/drawing/2014/main" id="{B3FE168D-D64D-406A-A368-7B70A9FC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3551" y="5187952"/>
              <a:ext cx="639924" cy="487603"/>
            </a:xfrm>
            <a:prstGeom prst="rect">
              <a:avLst/>
            </a:prstGeom>
            <a:blipFill dpi="0" rotWithShape="1">
              <a:blip r:embed="rId8" cstate="print"/>
              <a:srcRect/>
              <a:stretch>
                <a:fillRect/>
              </a:stretch>
            </a:blipFill>
            <a:ln w="12700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34" name="Rectangle 45" descr="본사">
              <a:extLst>
                <a:ext uri="{FF2B5EF4-FFF2-40B4-BE49-F238E27FC236}">
                  <a16:creationId xmlns:a16="http://schemas.microsoft.com/office/drawing/2014/main" id="{8764E81E-2D69-4F08-9470-33ACD012F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5187942"/>
              <a:ext cx="638557" cy="487603"/>
            </a:xfrm>
            <a:prstGeom prst="rect">
              <a:avLst/>
            </a:prstGeom>
            <a:blipFill dpi="0" rotWithShape="1">
              <a:blip r:embed="rId9" cstate="print"/>
              <a:srcRect/>
              <a:stretch>
                <a:fillRect/>
              </a:stretch>
            </a:blipFill>
            <a:ln w="12700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pic>
          <p:nvPicPr>
            <p:cNvPr id="135" name="Picture 53">
              <a:extLst>
                <a:ext uri="{FF2B5EF4-FFF2-40B4-BE49-F238E27FC236}">
                  <a16:creationId xmlns:a16="http://schemas.microsoft.com/office/drawing/2014/main" id="{7401D5F3-4F43-4609-A457-043C0AC1F1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707212" y="5196032"/>
              <a:ext cx="619414" cy="471439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>
              <a:prstShdw prst="shdw17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</p:grpSp>
      <p:sp>
        <p:nvSpPr>
          <p:cNvPr id="16411" name="Text Box 20">
            <a:extLst>
              <a:ext uri="{FF2B5EF4-FFF2-40B4-BE49-F238E27FC236}">
                <a16:creationId xmlns:a16="http://schemas.microsoft.com/office/drawing/2014/main" id="{48292180-2147-4945-A96E-52E0D5E1B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5761038"/>
            <a:ext cx="893762" cy="246221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인도네시아</a:t>
            </a:r>
            <a:endParaRPr lang="en-US" altLang="ko-KR" sz="100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12" name="Text Box 20">
            <a:extLst>
              <a:ext uri="{FF2B5EF4-FFF2-40B4-BE49-F238E27FC236}">
                <a16:creationId xmlns:a16="http://schemas.microsoft.com/office/drawing/2014/main" id="{96049B52-DAFB-47E8-B8FA-EDEC1B665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5663" y="5764213"/>
            <a:ext cx="895350" cy="230832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9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박닌</a:t>
            </a:r>
            <a:r>
              <a:rPr lang="en-US" altLang="ko-KR" sz="9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9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베트남</a:t>
            </a:r>
            <a:endParaRPr lang="en-US" altLang="ko-KR" sz="9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6413" name="Text Box 20">
            <a:extLst>
              <a:ext uri="{FF2B5EF4-FFF2-40B4-BE49-F238E27FC236}">
                <a16:creationId xmlns:a16="http://schemas.microsoft.com/office/drawing/2014/main" id="{408E13E5-13E0-4D38-AEFF-58EA503AD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5764213"/>
            <a:ext cx="1133475" cy="246221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7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하이즈엉</a:t>
            </a:r>
            <a:r>
              <a: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</a:t>
            </a:r>
            <a:r>
              <a:rPr lang="ko-KR" altLang="en-US" sz="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베트남</a:t>
            </a:r>
            <a:endParaRPr lang="en-US" altLang="ko-KR" sz="10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6414" name="Text Box 11">
            <a:extLst>
              <a:ext uri="{FF2B5EF4-FFF2-40B4-BE49-F238E27FC236}">
                <a16:creationId xmlns:a16="http://schemas.microsoft.com/office/drawing/2014/main" id="{00409DD3-E723-47C6-ABFD-D6179C0C3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50" y="5767388"/>
            <a:ext cx="596900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동탄</a:t>
            </a:r>
            <a:endParaRPr lang="en-US" altLang="ko-KR" sz="1000">
              <a:solidFill>
                <a:srgbClr val="0D0D0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15" name="Text Box 11">
            <a:extLst>
              <a:ext uri="{FF2B5EF4-FFF2-40B4-BE49-F238E27FC236}">
                <a16:creationId xmlns:a16="http://schemas.microsoft.com/office/drawing/2014/main" id="{6DDFA79C-00A3-4492-BD0E-98E40F1772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5767388"/>
            <a:ext cx="596900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평택</a:t>
            </a:r>
            <a:endParaRPr lang="en-US" altLang="ko-KR" sz="1000">
              <a:solidFill>
                <a:srgbClr val="0D0D0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16" name="Text Box 11">
            <a:extLst>
              <a:ext uri="{FF2B5EF4-FFF2-40B4-BE49-F238E27FC236}">
                <a16:creationId xmlns:a16="http://schemas.microsoft.com/office/drawing/2014/main" id="{E8EB0C2D-AE73-4D6B-BB46-1A6313B73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3" y="5767388"/>
            <a:ext cx="596900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청주</a:t>
            </a:r>
            <a:endParaRPr lang="en-US" altLang="ko-KR" sz="1000">
              <a:solidFill>
                <a:srgbClr val="0D0D0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1" name="Line 48">
            <a:extLst>
              <a:ext uri="{FF2B5EF4-FFF2-40B4-BE49-F238E27FC236}">
                <a16:creationId xmlns:a16="http://schemas.microsoft.com/office/drawing/2014/main" id="{BAA34D70-7705-4085-ADB9-9AFA059AF7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5525" y="3457575"/>
            <a:ext cx="1458913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Line 49">
            <a:extLst>
              <a:ext uri="{FF2B5EF4-FFF2-40B4-BE49-F238E27FC236}">
                <a16:creationId xmlns:a16="http://schemas.microsoft.com/office/drawing/2014/main" id="{F54E1650-4222-4C60-9E58-9A4C80D48A0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5050" y="3457575"/>
            <a:ext cx="1404938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419" name="그룹 3">
            <a:extLst>
              <a:ext uri="{FF2B5EF4-FFF2-40B4-BE49-F238E27FC236}">
                <a16:creationId xmlns:a16="http://schemas.microsoft.com/office/drawing/2014/main" id="{4C14B204-AA9F-48BC-952F-7DFAE911651A}"/>
              </a:ext>
            </a:extLst>
          </p:cNvPr>
          <p:cNvGrpSpPr>
            <a:grpSpLocks/>
          </p:cNvGrpSpPr>
          <p:nvPr/>
        </p:nvGrpSpPr>
        <p:grpSpPr bwMode="auto">
          <a:xfrm>
            <a:off x="4341813" y="5180013"/>
            <a:ext cx="4416425" cy="592137"/>
            <a:chOff x="4813300" y="5180013"/>
            <a:chExt cx="3944938" cy="495300"/>
          </a:xfrm>
        </p:grpSpPr>
        <p:sp>
          <p:nvSpPr>
            <p:cNvPr id="127" name="Rectangle 33" descr="P1171686">
              <a:extLst>
                <a:ext uri="{FF2B5EF4-FFF2-40B4-BE49-F238E27FC236}">
                  <a16:creationId xmlns:a16="http://schemas.microsoft.com/office/drawing/2014/main" id="{212ED5DF-1A01-44AD-9F12-4D01AB6D4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3300" y="5186652"/>
              <a:ext cx="638110" cy="486005"/>
            </a:xfrm>
            <a:prstGeom prst="rect">
              <a:avLst/>
            </a:prstGeom>
            <a:blipFill dpi="0" rotWithShape="1">
              <a:blip r:embed="rId11" cstate="print"/>
              <a:srcRect/>
              <a:stretch>
                <a:fillRect/>
              </a:stretch>
            </a:blipFill>
            <a:ln w="12700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sp>
          <p:nvSpPr>
            <p:cNvPr id="133" name="Rectangle 39" descr="복건">
              <a:extLst>
                <a:ext uri="{FF2B5EF4-FFF2-40B4-BE49-F238E27FC236}">
                  <a16:creationId xmlns:a16="http://schemas.microsoft.com/office/drawing/2014/main" id="{1F3A7956-2A26-438A-A360-5A815EFB7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3478" y="5181340"/>
              <a:ext cx="638110" cy="487334"/>
            </a:xfrm>
            <a:prstGeom prst="rect">
              <a:avLst/>
            </a:prstGeom>
            <a:blipFill dpi="0" rotWithShape="1">
              <a:blip r:embed="rId12" cstate="print"/>
              <a:srcRect/>
              <a:stretch>
                <a:fillRect/>
              </a:stretch>
            </a:blipFill>
            <a:ln w="12700" algn="ctr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endParaRPr lang="ko-KR" altLang="en-US">
                <a:solidFill>
                  <a:srgbClr val="FFFFFF"/>
                </a:solidFill>
              </a:endParaRPr>
            </a:p>
          </p:txBody>
        </p:sp>
        <p:pic>
          <p:nvPicPr>
            <p:cNvPr id="136" name="Picture 2">
              <a:extLst>
                <a:ext uri="{FF2B5EF4-FFF2-40B4-BE49-F238E27FC236}">
                  <a16:creationId xmlns:a16="http://schemas.microsoft.com/office/drawing/2014/main" id="{584C5D3E-FCE1-46DF-A34C-6C6A2B66A1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805621" y="5189308"/>
              <a:ext cx="614004" cy="472726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pic>
          <p:nvPicPr>
            <p:cNvPr id="139" name="Picture 3">
              <a:extLst>
                <a:ext uri="{FF2B5EF4-FFF2-40B4-BE49-F238E27FC236}">
                  <a16:creationId xmlns:a16="http://schemas.microsoft.com/office/drawing/2014/main" id="{17C1AADF-A168-420E-81AB-821D330AC2EE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8122964" y="5180013"/>
              <a:ext cx="635274" cy="486005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140" name="Picture 61">
              <a:extLst>
                <a:ext uri="{FF2B5EF4-FFF2-40B4-BE49-F238E27FC236}">
                  <a16:creationId xmlns:a16="http://schemas.microsoft.com/office/drawing/2014/main" id="{920961E4-5E0D-47FF-8828-48C58240EC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7456494" y="5186652"/>
              <a:ext cx="629602" cy="478038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66" name="그림 65">
              <a:extLst>
                <a:ext uri="{FF2B5EF4-FFF2-40B4-BE49-F238E27FC236}">
                  <a16:creationId xmlns:a16="http://schemas.microsoft.com/office/drawing/2014/main" id="{D480B82D-3D1D-4231-9903-ECD6BA837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 bwMode="auto">
            <a:xfrm>
              <a:off x="5476934" y="5186652"/>
              <a:ext cx="636692" cy="488661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</p:grpSp>
      <p:sp>
        <p:nvSpPr>
          <p:cNvPr id="16420" name="Text Box 19">
            <a:extLst>
              <a:ext uri="{FF2B5EF4-FFF2-40B4-BE49-F238E27FC236}">
                <a16:creationId xmlns:a16="http://schemas.microsoft.com/office/drawing/2014/main" id="{CBE5E5AF-9823-411B-9AED-7F04C2AD0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8" y="4129088"/>
            <a:ext cx="668337" cy="246221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일본</a:t>
            </a:r>
            <a:endParaRPr lang="en-US" altLang="ko-KR" sz="1000">
              <a:solidFill>
                <a:srgbClr val="0D0D0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21" name="Text Box 20">
            <a:extLst>
              <a:ext uri="{FF2B5EF4-FFF2-40B4-BE49-F238E27FC236}">
                <a16:creationId xmlns:a16="http://schemas.microsoft.com/office/drawing/2014/main" id="{9F80003D-3FFA-4A3B-99DC-28887F18F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0300" y="4135438"/>
            <a:ext cx="630238" cy="246221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태국</a:t>
            </a:r>
            <a:endParaRPr lang="en-US" altLang="ko-KR" sz="1000">
              <a:solidFill>
                <a:srgbClr val="0D0D0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22" name="Text Box 21">
            <a:extLst>
              <a:ext uri="{FF2B5EF4-FFF2-40B4-BE49-F238E27FC236}">
                <a16:creationId xmlns:a16="http://schemas.microsoft.com/office/drawing/2014/main" id="{7887772A-766B-4622-919E-39FD7F08A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1238" y="4124325"/>
            <a:ext cx="714375" cy="246221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독일</a:t>
            </a:r>
            <a:endParaRPr lang="en-US" altLang="ko-KR" sz="1000">
              <a:solidFill>
                <a:srgbClr val="0D0D0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23" name="Text Box 22">
            <a:extLst>
              <a:ext uri="{FF2B5EF4-FFF2-40B4-BE49-F238E27FC236}">
                <a16:creationId xmlns:a16="http://schemas.microsoft.com/office/drawing/2014/main" id="{1E82AC94-04F2-496C-8D61-6A0371C89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663" y="4124325"/>
            <a:ext cx="706437" cy="40011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 dirty="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 </a:t>
            </a:r>
            <a:r>
              <a:rPr lang="en-US" altLang="ko-KR" sz="1000" dirty="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000" dirty="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관계사</a:t>
            </a:r>
            <a:r>
              <a:rPr lang="en-US" altLang="ko-KR" sz="1000" dirty="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16424" name="Text Box 16">
            <a:extLst>
              <a:ext uri="{FF2B5EF4-FFF2-40B4-BE49-F238E27FC236}">
                <a16:creationId xmlns:a16="http://schemas.microsoft.com/office/drawing/2014/main" id="{1E39AF8A-8A16-4EBD-9228-B60D49216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1338" y="4135438"/>
            <a:ext cx="568325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인도</a:t>
            </a:r>
            <a:endParaRPr lang="en-US" altLang="ko-KR" sz="100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25" name="Text Box 16">
            <a:extLst>
              <a:ext uri="{FF2B5EF4-FFF2-40B4-BE49-F238E27FC236}">
                <a16:creationId xmlns:a16="http://schemas.microsoft.com/office/drawing/2014/main" id="{152DD881-E5BC-40AC-BF2F-A609095FD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7450" y="4135438"/>
            <a:ext cx="635000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멕시코</a:t>
            </a:r>
            <a:endParaRPr lang="en-US" altLang="ko-KR" sz="10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26" name="Text Box 16">
            <a:extLst>
              <a:ext uri="{FF2B5EF4-FFF2-40B4-BE49-F238E27FC236}">
                <a16:creationId xmlns:a16="http://schemas.microsoft.com/office/drawing/2014/main" id="{F7ABDD07-AB94-4421-B913-2466482D2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3563" y="4135438"/>
            <a:ext cx="636587" cy="24744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이태리 </a:t>
            </a:r>
            <a:endParaRPr lang="en-US" altLang="ko-KR" sz="100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427" name="Text Box 22">
            <a:extLst>
              <a:ext uri="{FF2B5EF4-FFF2-40B4-BE49-F238E27FC236}">
                <a16:creationId xmlns:a16="http://schemas.microsoft.com/office/drawing/2014/main" id="{84C25FBE-73A4-41E9-AB10-DE30EB4C7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300" y="4124325"/>
            <a:ext cx="706438" cy="246221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 </a:t>
            </a:r>
            <a:r>
              <a:rPr lang="en-US" altLang="ko-KR" sz="1000">
                <a:solidFill>
                  <a:srgbClr val="0D0D0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AL</a:t>
            </a:r>
          </a:p>
        </p:txBody>
      </p:sp>
      <p:sp>
        <p:nvSpPr>
          <p:cNvPr id="98" name="Rectangle 40" descr="일본">
            <a:extLst>
              <a:ext uri="{FF2B5EF4-FFF2-40B4-BE49-F238E27FC236}">
                <a16:creationId xmlns:a16="http://schemas.microsoft.com/office/drawing/2014/main" id="{07C9031D-30D2-487F-A205-014CF394F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9425" y="3590925"/>
            <a:ext cx="646113" cy="523875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 w="127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99" name="Rectangle 41" descr="태국">
            <a:extLst>
              <a:ext uri="{FF2B5EF4-FFF2-40B4-BE49-F238E27FC236}">
                <a16:creationId xmlns:a16="http://schemas.microsoft.com/office/drawing/2014/main" id="{F839D32C-4BB8-4C62-9A8A-2A3B45AC9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6813" y="3590925"/>
            <a:ext cx="644525" cy="523875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127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latinLnBrk="1" hangingPunct="1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100" name="Rectangle 43" descr="GT">
            <a:extLst>
              <a:ext uri="{FF2B5EF4-FFF2-40B4-BE49-F238E27FC236}">
                <a16:creationId xmlns:a16="http://schemas.microsoft.com/office/drawing/2014/main" id="{E38BB07A-6273-4773-8104-5E8029CEE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3590925"/>
            <a:ext cx="644525" cy="523875"/>
          </a:xfrm>
          <a:prstGeom prst="rect">
            <a:avLst/>
          </a:prstGeom>
          <a:blipFill dpi="0" rotWithShape="1">
            <a:blip r:embed="rId19" cstate="print"/>
            <a:srcRect/>
            <a:stretch>
              <a:fillRect/>
            </a:stretch>
          </a:blipFill>
          <a:ln w="1270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latinLnBrk="1" hangingPunct="1">
              <a:defRPr/>
            </a:pPr>
            <a:endParaRPr lang="ko-KR" altLang="en-US" sz="800">
              <a:solidFill>
                <a:srgbClr val="FFFFFF"/>
              </a:solidFill>
            </a:endParaRPr>
          </a:p>
        </p:txBody>
      </p:sp>
      <p:pic>
        <p:nvPicPr>
          <p:cNvPr id="104" name="Picture 2">
            <a:extLst>
              <a:ext uri="{FF2B5EF4-FFF2-40B4-BE49-F238E27FC236}">
                <a16:creationId xmlns:a16="http://schemas.microsoft.com/office/drawing/2014/main" id="{D7F4CAAE-E710-46FA-A529-D645B2D9A278}"/>
              </a:ext>
            </a:extLst>
          </p:cNvPr>
          <p:cNvPicPr>
            <a:picLocks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4881563" y="3595688"/>
            <a:ext cx="635000" cy="509587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7" name="Picture 53">
            <a:extLst>
              <a:ext uri="{FF2B5EF4-FFF2-40B4-BE49-F238E27FC236}">
                <a16:creationId xmlns:a16="http://schemas.microsoft.com/office/drawing/2014/main" id="{52B9E66C-8B62-4F68-AA96-034717B71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934200" y="3598863"/>
            <a:ext cx="598488" cy="51435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prstShdw prst="shdw17">
              <a:schemeClr val="bg1"/>
            </a:prstShdw>
          </a:effectLst>
        </p:spPr>
      </p:pic>
      <p:pic>
        <p:nvPicPr>
          <p:cNvPr id="109" name="Picture 59">
            <a:extLst>
              <a:ext uri="{FF2B5EF4-FFF2-40B4-BE49-F238E27FC236}">
                <a16:creationId xmlns:a16="http://schemas.microsoft.com/office/drawing/2014/main" id="{39286CB9-3402-4F5A-A5CB-50D7310E39F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7575550" y="3597275"/>
            <a:ext cx="598488" cy="51593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prstShdw prst="shdw17" dist="17961">
              <a:schemeClr val="bg1"/>
            </a:prstShdw>
          </a:effectLst>
        </p:spPr>
      </p:pic>
      <p:pic>
        <p:nvPicPr>
          <p:cNvPr id="28730" name="Picture 58">
            <a:extLst>
              <a:ext uri="{FF2B5EF4-FFF2-40B4-BE49-F238E27FC236}">
                <a16:creationId xmlns:a16="http://schemas.microsoft.com/office/drawing/2014/main" id="{2FC02EA5-34D6-4C4F-B4E5-0FB3B7166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/>
          <a:srcRect l="16522" r="16522"/>
          <a:stretch/>
        </p:blipFill>
        <p:spPr bwMode="auto">
          <a:xfrm>
            <a:off x="8216900" y="3598863"/>
            <a:ext cx="573088" cy="517525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graphicFrame>
        <p:nvGraphicFramePr>
          <p:cNvPr id="16435" name="개체 66">
            <a:extLst>
              <a:ext uri="{FF2B5EF4-FFF2-40B4-BE49-F238E27FC236}">
                <a16:creationId xmlns:a16="http://schemas.microsoft.com/office/drawing/2014/main" id="{74A2C70A-0AE1-4B39-9916-9379D17399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48150" y="3597275"/>
          <a:ext cx="59213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4" imgW="5269841" imgH="4431746" progId="Photoshop.Image.12">
                  <p:embed/>
                </p:oleObj>
              </mc:Choice>
              <mc:Fallback>
                <p:oleObj name="Image" r:id="rId24" imgW="5269841" imgH="4431746" progId="Photoshop.Image.12">
                  <p:embed/>
                  <p:pic>
                    <p:nvPicPr>
                      <p:cNvPr id="0" name="개체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150" y="3597275"/>
                        <a:ext cx="592138" cy="51117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BFBFB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Line 30">
            <a:extLst>
              <a:ext uri="{FF2B5EF4-FFF2-40B4-BE49-F238E27FC236}">
                <a16:creationId xmlns:a16="http://schemas.microsoft.com/office/drawing/2014/main" id="{EA4BC554-9A40-4502-B9E2-C07397709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0275" y="5033963"/>
            <a:ext cx="71755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sp>
        <p:nvSpPr>
          <p:cNvPr id="74" name="Line 47">
            <a:extLst>
              <a:ext uri="{FF2B5EF4-FFF2-40B4-BE49-F238E27FC236}">
                <a16:creationId xmlns:a16="http://schemas.microsoft.com/office/drawing/2014/main" id="{95876C7C-3625-4D56-B10A-8AD1651235F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6775" y="5033963"/>
            <a:ext cx="1512888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headEnd/>
            <a:tailEnd/>
          </a:ln>
          <a:effectLst>
            <a:outerShdw sx="1000" sy="1000" algn="ctr" rotWithShape="0">
              <a:srgbClr val="000000">
                <a:alpha val="43137"/>
              </a:srgbClr>
            </a:outerShdw>
          </a:effec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solidFill>
                <a:srgbClr val="FFFFFF"/>
              </a:solidFill>
            </a:endParaRPr>
          </a:p>
        </p:txBody>
      </p:sp>
      <p:pic>
        <p:nvPicPr>
          <p:cNvPr id="3" name="Picture 8" descr="image.png">
            <a:extLst>
              <a:ext uri="{FF2B5EF4-FFF2-40B4-BE49-F238E27FC236}">
                <a16:creationId xmlns:a16="http://schemas.microsoft.com/office/drawing/2014/main" id="{3499E8F8-D41B-9F3D-8D38-7C9A60D2653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flipH="1">
            <a:off x="128294" y="179387"/>
            <a:ext cx="339552" cy="266700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9FC3C5FA-983A-0E75-C6DD-7ED92C053C92}"/>
              </a:ext>
            </a:extLst>
          </p:cNvPr>
          <p:cNvSpPr/>
          <p:nvPr/>
        </p:nvSpPr>
        <p:spPr>
          <a:xfrm>
            <a:off x="161925" y="541337"/>
            <a:ext cx="7816924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BA28F07-E544-5CC6-0226-0064C0B59A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모서리가 둥근 직사각형 27">
            <a:extLst>
              <a:ext uri="{FF2B5EF4-FFF2-40B4-BE49-F238E27FC236}">
                <a16:creationId xmlns:a16="http://schemas.microsoft.com/office/drawing/2014/main" id="{7EB8A20B-A2B2-4070-A76A-F907810202BF}"/>
              </a:ext>
            </a:extLst>
          </p:cNvPr>
          <p:cNvSpPr/>
          <p:nvPr/>
        </p:nvSpPr>
        <p:spPr bwMode="auto">
          <a:xfrm>
            <a:off x="777571" y="908721"/>
            <a:ext cx="7633969" cy="1595379"/>
          </a:xfrm>
          <a:prstGeom prst="roundRect">
            <a:avLst/>
          </a:prstGeom>
          <a:solidFill>
            <a:srgbClr val="DDFBFF"/>
          </a:solidFill>
          <a:ln w="12700">
            <a:noFill/>
          </a:ln>
          <a:effectLst>
            <a:outerShdw dist="38100" dir="2700000" algn="tl" rotWithShape="0">
              <a:schemeClr val="bg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01600" h="381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ko-KR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5366" name="Picture 14" descr="공">
            <a:extLst>
              <a:ext uri="{FF2B5EF4-FFF2-40B4-BE49-F238E27FC236}">
                <a16:creationId xmlns:a16="http://schemas.microsoft.com/office/drawing/2014/main" id="{62AE1474-BE1A-4732-A09D-93C8FCFF6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22621" r="15619"/>
          <a:stretch>
            <a:fillRect/>
          </a:stretch>
        </p:blipFill>
        <p:spPr bwMode="auto">
          <a:xfrm>
            <a:off x="2730401" y="1070222"/>
            <a:ext cx="417513" cy="70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A63D20FF-4AB5-4CF1-9DB1-FC38AB1B9B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 bwMode="auto">
          <a:xfrm>
            <a:off x="697531" y="908721"/>
            <a:ext cx="1962971" cy="162390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5" name="모서리가 둥근 직사각형 34">
            <a:extLst>
              <a:ext uri="{FF2B5EF4-FFF2-40B4-BE49-F238E27FC236}">
                <a16:creationId xmlns:a16="http://schemas.microsoft.com/office/drawing/2014/main" id="{CF80596D-BFDC-4EB0-BB93-E4FF0FDE24B2}"/>
              </a:ext>
            </a:extLst>
          </p:cNvPr>
          <p:cNvSpPr/>
          <p:nvPr/>
        </p:nvSpPr>
        <p:spPr bwMode="auto">
          <a:xfrm>
            <a:off x="779060" y="2751356"/>
            <a:ext cx="7633971" cy="1584422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dist="38100" dir="2700000" algn="tl" rotWithShape="0">
              <a:schemeClr val="bg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01600" h="381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ko-KR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5371" name="Picture 8" descr="공">
            <a:extLst>
              <a:ext uri="{FF2B5EF4-FFF2-40B4-BE49-F238E27FC236}">
                <a16:creationId xmlns:a16="http://schemas.microsoft.com/office/drawing/2014/main" id="{0A069FEB-913A-40A5-9156-42B6818A3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401" y="2637656"/>
            <a:ext cx="493713" cy="905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608E1A9-4F4E-438A-A931-5A89428418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 bwMode="auto">
          <a:xfrm>
            <a:off x="700484" y="2786127"/>
            <a:ext cx="1962971" cy="154965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0" name="모서리가 둥근 직사각형 33">
            <a:extLst>
              <a:ext uri="{FF2B5EF4-FFF2-40B4-BE49-F238E27FC236}">
                <a16:creationId xmlns:a16="http://schemas.microsoft.com/office/drawing/2014/main" id="{1224E13D-159A-470E-A10C-8A39B2994246}"/>
              </a:ext>
            </a:extLst>
          </p:cNvPr>
          <p:cNvSpPr/>
          <p:nvPr/>
        </p:nvSpPr>
        <p:spPr bwMode="auto">
          <a:xfrm>
            <a:off x="758582" y="4579425"/>
            <a:ext cx="7633970" cy="1620090"/>
          </a:xfrm>
          <a:prstGeom prst="roundRect">
            <a:avLst/>
          </a:prstGeom>
          <a:solidFill>
            <a:srgbClr val="DDFBFF"/>
          </a:solidFill>
          <a:ln w="12700">
            <a:noFill/>
          </a:ln>
          <a:effectLst>
            <a:outerShdw dist="38100" dir="2700000" algn="tl" rotWithShape="0">
              <a:schemeClr val="bg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01600" h="381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ko-KR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5376" name="Picture 11" descr="공">
            <a:extLst>
              <a:ext uri="{FF2B5EF4-FFF2-40B4-BE49-F238E27FC236}">
                <a16:creationId xmlns:a16="http://schemas.microsoft.com/office/drawing/2014/main" id="{BE719DE9-43DA-49F9-B30B-BBBFDC0E8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402" y="4446545"/>
            <a:ext cx="493712" cy="905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2F509FA-FE42-4E10-B3A7-DC4F34534A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 bwMode="auto">
          <a:xfrm>
            <a:off x="662842" y="4554508"/>
            <a:ext cx="2001943" cy="164900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5378" name="Text Box 9">
            <a:extLst>
              <a:ext uri="{FF2B5EF4-FFF2-40B4-BE49-F238E27FC236}">
                <a16:creationId xmlns:a16="http://schemas.microsoft.com/office/drawing/2014/main" id="{DD238891-FFDE-4D7F-AB11-1C42E01FA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75" y="3498617"/>
            <a:ext cx="5238750" cy="58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ts val="1400"/>
              </a:lnSpc>
              <a:spcBef>
                <a:spcPct val="50000"/>
              </a:spcBef>
              <a:buFontTx/>
              <a:buNone/>
            </a:pPr>
            <a:r>
              <a:rPr lang="en-US" altLang="ko-KR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자동차</a:t>
            </a:r>
            <a:r>
              <a:rPr lang="en-US" altLang="ko-KR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항공</a:t>
            </a:r>
            <a:r>
              <a:rPr lang="en-US" altLang="ko-KR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기계 등을 포함하는 다양한 산업용</a:t>
            </a:r>
            <a:endParaRPr lang="en-US" altLang="ko-KR" sz="1800" b="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lnSpc>
                <a:spcPts val="1400"/>
              </a:lnSpc>
              <a:spcBef>
                <a:spcPct val="50000"/>
              </a:spcBef>
              <a:buFontTx/>
              <a:buNone/>
            </a:pPr>
            <a:r>
              <a:rPr lang="ko-KR" altLang="en-US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 초정밀 다이아몬드 공구</a:t>
            </a:r>
            <a:endParaRPr lang="en-US" altLang="ko-KR" sz="1800" b="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811" name="Text Box 12">
            <a:extLst>
              <a:ext uri="{FF2B5EF4-FFF2-40B4-BE49-F238E27FC236}">
                <a16:creationId xmlns:a16="http://schemas.microsoft.com/office/drawing/2014/main" id="{37042569-B428-4ACB-9379-1098B3F63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1108" y="5057635"/>
            <a:ext cx="4835525" cy="9079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ts val="1400"/>
              </a:lnSpc>
              <a:spcBef>
                <a:spcPct val="50000"/>
              </a:spcBef>
              <a:buFontTx/>
              <a:buNone/>
              <a:defRPr/>
            </a:pPr>
            <a:endParaRPr lang="en-US" altLang="ko-KR" sz="1800" b="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lnSpc>
                <a:spcPts val="1400"/>
              </a:lnSpc>
              <a:spcBef>
                <a:spcPct val="50000"/>
              </a:spcBef>
              <a:buFontTx/>
              <a:buNone/>
              <a:defRPr/>
            </a:pPr>
            <a:r>
              <a:rPr lang="ko-KR" altLang="en-US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해외 및 국내시장을 겨냥한 포괄적인 </a:t>
            </a:r>
            <a:r>
              <a:rPr lang="ko-KR" altLang="en-US" sz="1800" b="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건설</a:t>
            </a:r>
            <a:r>
              <a:rPr lang="ko-KR" altLang="en-US" sz="1800" b="0" spc="-150" dirty="0" err="1">
                <a:latin typeface="HY견고딕" pitchFamily="18" charset="-127"/>
                <a:ea typeface="HY견고딕" pitchFamily="18" charset="-127"/>
              </a:rPr>
              <a:t>ㆍ</a:t>
            </a:r>
            <a:endParaRPr lang="en-US" altLang="ko-KR" sz="1800" b="0" spc="-150" dirty="0"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lnSpc>
                <a:spcPts val="1400"/>
              </a:lnSpc>
              <a:spcBef>
                <a:spcPct val="50000"/>
              </a:spcBef>
              <a:buFontTx/>
              <a:buNone/>
              <a:defRPr/>
            </a:pPr>
            <a:r>
              <a:rPr lang="ko-KR" altLang="en-US" sz="1800" b="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석건용</a:t>
            </a:r>
            <a:r>
              <a:rPr lang="ko-KR" altLang="en-US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 다이아몬드 공구</a:t>
            </a:r>
            <a:r>
              <a:rPr lang="en-US" altLang="ko-KR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8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생산 및 수출</a:t>
            </a:r>
            <a:endParaRPr lang="en-US" altLang="ko-KR" sz="1800" b="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812" name="Text Box 13">
            <a:extLst>
              <a:ext uri="{FF2B5EF4-FFF2-40B4-BE49-F238E27FC236}">
                <a16:creationId xmlns:a16="http://schemas.microsoft.com/office/drawing/2014/main" id="{C04DABCD-1E73-4785-8D0C-F176BF39D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7751" y="1136228"/>
            <a:ext cx="4545013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ko-KR" altLang="en-US" sz="3600" b="0" baseline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전자 사업부 </a:t>
            </a:r>
            <a:r>
              <a:rPr lang="en-US" altLang="ko-KR" sz="2000" b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2000" b="0" spc="-150" dirty="0">
                <a:latin typeface="HY견고딕" panose="02030600000101010101" pitchFamily="18" charset="-127"/>
                <a:ea typeface="HY견고딕" panose="02030600000101010101" pitchFamily="18" charset="-127"/>
              </a:rPr>
              <a:t>Electronics</a:t>
            </a:r>
            <a:r>
              <a:rPr lang="en-US" altLang="ko-KR" sz="20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2000" b="0" baseline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381" name="Text Box 15">
            <a:extLst>
              <a:ext uri="{FF2B5EF4-FFF2-40B4-BE49-F238E27FC236}">
                <a16:creationId xmlns:a16="http://schemas.microsoft.com/office/drawing/2014/main" id="{99A183CC-D161-4F7B-99C0-30AADA88F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75" y="1662375"/>
            <a:ext cx="5095924" cy="724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반도체</a:t>
            </a:r>
            <a:r>
              <a:rPr lang="en-US" altLang="ko-KR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OLED </a:t>
            </a:r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패널 등 디스플레이용 가공공구</a:t>
            </a:r>
            <a:r>
              <a:rPr lang="en-US" altLang="ko-KR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 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ko-KR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Si </a:t>
            </a:r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및 </a:t>
            </a:r>
            <a:r>
              <a:rPr lang="en-US" altLang="ko-KR" sz="1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SiC</a:t>
            </a:r>
            <a:r>
              <a:rPr lang="en-US" altLang="ko-KR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800" dirty="0">
                <a:latin typeface="HY견고딕" panose="02030600000101010101" pitchFamily="18" charset="-127"/>
                <a:ea typeface="HY견고딕" panose="02030600000101010101" pitchFamily="18" charset="-127"/>
              </a:rPr>
              <a:t>부품가공용 다이아몬드 공구</a:t>
            </a:r>
            <a:endParaRPr lang="en-US" altLang="ko-KR" sz="1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815" name="Text Box 16">
            <a:extLst>
              <a:ext uri="{FF2B5EF4-FFF2-40B4-BE49-F238E27FC236}">
                <a16:creationId xmlns:a16="http://schemas.microsoft.com/office/drawing/2014/main" id="{75EB241C-760F-4A17-9332-48324E4AF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657" y="2889077"/>
            <a:ext cx="5238750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ko-KR" altLang="en-US" sz="3600" b="0" baseline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정밀가공</a:t>
            </a:r>
            <a:r>
              <a:rPr lang="en-US" altLang="ko-KR" sz="3600" b="0" baseline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600" b="0" baseline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사업부 </a:t>
            </a:r>
            <a:r>
              <a:rPr lang="en-US" altLang="ko-KR" sz="2000" b="0" dirty="0">
                <a:solidFill>
                  <a:srgbClr val="0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2000" b="0" spc="-150" dirty="0">
                <a:latin typeface="HY견고딕" panose="02030600000101010101" pitchFamily="18" charset="-127"/>
                <a:ea typeface="HY견고딕" panose="02030600000101010101" pitchFamily="18" charset="-127"/>
              </a:rPr>
              <a:t>Precision Machining</a:t>
            </a:r>
            <a:r>
              <a:rPr lang="en-US" altLang="ko-KR" sz="2000" b="0" dirty="0"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endParaRPr lang="en-US" altLang="ko-KR" sz="2000" b="0" baseline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383" name="Text Box 16">
            <a:extLst>
              <a:ext uri="{FF2B5EF4-FFF2-40B4-BE49-F238E27FC236}">
                <a16:creationId xmlns:a16="http://schemas.microsoft.com/office/drawing/2014/main" id="{2D3B59D3-9D60-4473-B521-3DB4FEBDB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657" y="4717878"/>
            <a:ext cx="523875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b="0" baseline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건설</a:t>
            </a:r>
            <a:r>
              <a:rPr lang="en-US" altLang="ko-KR" b="0" baseline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b="0" baseline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석재 사업부 </a:t>
            </a:r>
            <a:endParaRPr lang="en-US" altLang="ko-KR" sz="1800" b="0" baseline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D90F3B-10C6-D601-3AC1-5B15B85929A7}"/>
              </a:ext>
            </a:extLst>
          </p:cNvPr>
          <p:cNvSpPr txBox="1"/>
          <p:nvPr/>
        </p:nvSpPr>
        <p:spPr>
          <a:xfrm>
            <a:off x="964086" y="249802"/>
            <a:ext cx="796874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ko-KR" altLang="en-US" sz="2400" dirty="0" err="1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이화다이아몬드</a:t>
            </a:r>
            <a:r>
              <a:rPr lang="ko-KR" altLang="en-US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대 사업부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3F2ECC-27D6-A7FF-DD61-7B6C4D4D6473}"/>
              </a:ext>
            </a:extLst>
          </p:cNvPr>
          <p:cNvSpPr/>
          <p:nvPr/>
        </p:nvSpPr>
        <p:spPr>
          <a:xfrm>
            <a:off x="642320" y="748793"/>
            <a:ext cx="7816924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Picture 8" descr="image.png">
            <a:extLst>
              <a:ext uri="{FF2B5EF4-FFF2-40B4-BE49-F238E27FC236}">
                <a16:creationId xmlns:a16="http://schemas.microsoft.com/office/drawing/2014/main" id="{95469063-963D-26AF-B866-8FD61C23A8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42" y="276732"/>
            <a:ext cx="207466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1">
            <a:extLst>
              <a:ext uri="{FF2B5EF4-FFF2-40B4-BE49-F238E27FC236}">
                <a16:creationId xmlns:a16="http://schemas.microsoft.com/office/drawing/2014/main" id="{F9118E86-7935-1B4B-CDFE-811AC6044DB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79" name="그룹 42">
            <a:extLst>
              <a:ext uri="{FF2B5EF4-FFF2-40B4-BE49-F238E27FC236}">
                <a16:creationId xmlns:a16="http://schemas.microsoft.com/office/drawing/2014/main" id="{34467A17-D63C-4B09-B8F1-83E19C21A858}"/>
              </a:ext>
            </a:extLst>
          </p:cNvPr>
          <p:cNvGrpSpPr>
            <a:grpSpLocks/>
          </p:cNvGrpSpPr>
          <p:nvPr/>
        </p:nvGrpSpPr>
        <p:grpSpPr bwMode="auto">
          <a:xfrm>
            <a:off x="347345" y="1071563"/>
            <a:ext cx="7683818" cy="5249406"/>
            <a:chOff x="347345" y="1071563"/>
            <a:chExt cx="7683818" cy="5249406"/>
          </a:xfrm>
        </p:grpSpPr>
        <p:sp>
          <p:nvSpPr>
            <p:cNvPr id="44" name="Rectangle 8">
              <a:extLst>
                <a:ext uri="{FF2B5EF4-FFF2-40B4-BE49-F238E27FC236}">
                  <a16:creationId xmlns:a16="http://schemas.microsoft.com/office/drawing/2014/main" id="{7D49BA97-B9EF-4956-9167-098CEDE63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345" y="3749411"/>
              <a:ext cx="1509751" cy="989944"/>
            </a:xfrm>
            <a:prstGeom prst="rect">
              <a:avLst/>
            </a:prstGeom>
            <a:gradFill flip="none" rotWithShape="1">
              <a:gsLst>
                <a:gs pos="0">
                  <a:srgbClr val="3AA828">
                    <a:shade val="30000"/>
                    <a:satMod val="115000"/>
                  </a:srgbClr>
                </a:gs>
                <a:gs pos="50000">
                  <a:srgbClr val="3AA828">
                    <a:shade val="67500"/>
                    <a:satMod val="115000"/>
                  </a:srgbClr>
                </a:gs>
                <a:gs pos="100000">
                  <a:srgbClr val="3AA828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8100" h="38100"/>
            </a:sp3d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" charset="0"/>
                <a:ea typeface="굴림" charset="-127"/>
              </a:endParaRPr>
            </a:p>
          </p:txBody>
        </p:sp>
        <p:sp>
          <p:nvSpPr>
            <p:cNvPr id="45" name="Rectangle 8">
              <a:extLst>
                <a:ext uri="{FF2B5EF4-FFF2-40B4-BE49-F238E27FC236}">
                  <a16:creationId xmlns:a16="http://schemas.microsoft.com/office/drawing/2014/main" id="{67C833B8-BEAA-4B75-9AA9-9FD53F89C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775" y="5143567"/>
              <a:ext cx="1509751" cy="899948"/>
            </a:xfrm>
            <a:prstGeom prst="rect">
              <a:avLst/>
            </a:prstGeom>
            <a:gradFill flip="none" rotWithShape="1">
              <a:gsLst>
                <a:gs pos="0">
                  <a:srgbClr val="3AA828">
                    <a:shade val="30000"/>
                    <a:satMod val="115000"/>
                  </a:srgbClr>
                </a:gs>
                <a:gs pos="50000">
                  <a:srgbClr val="3AA828">
                    <a:shade val="67500"/>
                    <a:satMod val="115000"/>
                  </a:srgbClr>
                </a:gs>
                <a:gs pos="100000">
                  <a:srgbClr val="3AA828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8100" h="38100"/>
            </a:sp3d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" charset="0"/>
                <a:ea typeface="굴림" charset="-127"/>
              </a:endParaRPr>
            </a:p>
          </p:txBody>
        </p:sp>
        <p:sp>
          <p:nvSpPr>
            <p:cNvPr id="46" name="Rectangle 8">
              <a:extLst>
                <a:ext uri="{FF2B5EF4-FFF2-40B4-BE49-F238E27FC236}">
                  <a16:creationId xmlns:a16="http://schemas.microsoft.com/office/drawing/2014/main" id="{1E015BF7-CC1C-4848-BA8D-64E3B54A3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775" y="1071854"/>
              <a:ext cx="1509751" cy="899948"/>
            </a:xfrm>
            <a:prstGeom prst="rect">
              <a:avLst/>
            </a:prstGeom>
            <a:gradFill flip="none" rotWithShape="1">
              <a:gsLst>
                <a:gs pos="0">
                  <a:srgbClr val="3AA828">
                    <a:shade val="30000"/>
                    <a:satMod val="115000"/>
                  </a:srgbClr>
                </a:gs>
                <a:gs pos="50000">
                  <a:srgbClr val="3AA828">
                    <a:shade val="67500"/>
                    <a:satMod val="115000"/>
                  </a:srgbClr>
                </a:gs>
                <a:gs pos="100000">
                  <a:srgbClr val="3AA828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8100" h="38100"/>
            </a:sp3d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" charset="0"/>
                <a:ea typeface="굴림" charset="-127"/>
              </a:endParaRPr>
            </a:p>
          </p:txBody>
        </p:sp>
        <p:sp>
          <p:nvSpPr>
            <p:cNvPr id="47" name="TextBox 41">
              <a:extLst>
                <a:ext uri="{FF2B5EF4-FFF2-40B4-BE49-F238E27FC236}">
                  <a16:creationId xmlns:a16="http://schemas.microsoft.com/office/drawing/2014/main" id="{EAB18E40-2031-4F81-A3E5-15D953A3B6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366" y="1167053"/>
              <a:ext cx="1101705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 반도체</a:t>
              </a:r>
              <a:endPara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2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전공정</a:t>
              </a:r>
              <a:r>
                <a:rPr lang="en-US" altLang="ko-KR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)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8" name="TextBox 41">
              <a:extLst>
                <a:ext uri="{FF2B5EF4-FFF2-40B4-BE49-F238E27FC236}">
                  <a16:creationId xmlns:a16="http://schemas.microsoft.com/office/drawing/2014/main" id="{7084D9D9-D9CD-4611-AB68-BABF1B5141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544" y="4022409"/>
              <a:ext cx="135633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디스플레이</a:t>
              </a:r>
            </a:p>
          </p:txBody>
        </p:sp>
        <p:sp>
          <p:nvSpPr>
            <p:cNvPr id="50" name="TextBox 41">
              <a:extLst>
                <a:ext uri="{FF2B5EF4-FFF2-40B4-BE49-F238E27FC236}">
                  <a16:creationId xmlns:a16="http://schemas.microsoft.com/office/drawing/2014/main" id="{E03D3228-DB64-4530-B4E3-288E3CA30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768" y="5381595"/>
              <a:ext cx="99376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실리콘</a:t>
              </a:r>
            </a:p>
          </p:txBody>
        </p:sp>
        <p:sp>
          <p:nvSpPr>
            <p:cNvPr id="51" name="Rectangle 8">
              <a:extLst>
                <a:ext uri="{FF2B5EF4-FFF2-40B4-BE49-F238E27FC236}">
                  <a16:creationId xmlns:a16="http://schemas.microsoft.com/office/drawing/2014/main" id="{D95A4A6D-ED87-44D7-9224-39A310317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775" y="2422723"/>
              <a:ext cx="1509751" cy="899948"/>
            </a:xfrm>
            <a:prstGeom prst="rect">
              <a:avLst/>
            </a:prstGeom>
            <a:gradFill flip="none" rotWithShape="1">
              <a:gsLst>
                <a:gs pos="0">
                  <a:srgbClr val="3AA828">
                    <a:shade val="30000"/>
                    <a:satMod val="115000"/>
                  </a:srgbClr>
                </a:gs>
                <a:gs pos="50000">
                  <a:srgbClr val="3AA828">
                    <a:shade val="67500"/>
                    <a:satMod val="115000"/>
                  </a:srgbClr>
                </a:gs>
                <a:gs pos="100000">
                  <a:srgbClr val="3AA828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8100" h="38100"/>
            </a:sp3d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" charset="0"/>
                <a:ea typeface="굴림" charset="-127"/>
              </a:endParaRPr>
            </a:p>
          </p:txBody>
        </p:sp>
        <p:sp>
          <p:nvSpPr>
            <p:cNvPr id="53" name="TextBox 41">
              <a:extLst>
                <a:ext uri="{FF2B5EF4-FFF2-40B4-BE49-F238E27FC236}">
                  <a16:creationId xmlns:a16="http://schemas.microsoft.com/office/drawing/2014/main" id="{5A9BA56E-A8AD-4529-88F2-C535A5426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351" y="2517165"/>
              <a:ext cx="1089268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ko-KR" alt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 반도체</a:t>
              </a:r>
              <a:endPara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2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후공정</a:t>
              </a:r>
              <a:r>
                <a:rPr lang="en-US" altLang="ko-KR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)</a:t>
              </a:r>
              <a:endPara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24596" name="그룹 24">
              <a:extLst>
                <a:ext uri="{FF2B5EF4-FFF2-40B4-BE49-F238E27FC236}">
                  <a16:creationId xmlns:a16="http://schemas.microsoft.com/office/drawing/2014/main" id="{52D2DDE4-9005-41CD-8569-61EB96E5CE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6723" y="1071563"/>
              <a:ext cx="6094440" cy="5249406"/>
              <a:chOff x="1934224" y="1071563"/>
              <a:chExt cx="5501963" cy="5249406"/>
            </a:xfrm>
          </p:grpSpPr>
          <p:pic>
            <p:nvPicPr>
              <p:cNvPr id="60" name="Picture 13" descr="C:\Users\ehwa\Desktop\새 폴더\semiconductor_2.jpg">
                <a:extLst>
                  <a:ext uri="{FF2B5EF4-FFF2-40B4-BE49-F238E27FC236}">
                    <a16:creationId xmlns:a16="http://schemas.microsoft.com/office/drawing/2014/main" id="{54FBB10E-2A30-4993-BB8D-200426419E59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176187" y="1077913"/>
                <a:ext cx="1260000" cy="90000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24599" name="Rectangle 77">
                <a:extLst>
                  <a:ext uri="{FF2B5EF4-FFF2-40B4-BE49-F238E27FC236}">
                    <a16:creationId xmlns:a16="http://schemas.microsoft.com/office/drawing/2014/main" id="{806CD532-129F-4ABD-A0C4-CD61B23307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1220" y="2001838"/>
                <a:ext cx="803466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Ring &amp; Pellets</a:t>
                </a:r>
              </a:p>
            </p:txBody>
          </p:sp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6FA1742A-D132-4082-A083-0BDA3A269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1253" y="4754563"/>
                <a:ext cx="979731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latinLnBrk="1" hangingPunct="1">
                  <a:buFont typeface="Wingdings" pitchFamily="2" charset="2"/>
                  <a:buNone/>
                  <a:defRPr/>
                </a:pPr>
                <a:r>
                  <a:rPr lang="en-US" altLang="ko-KR" sz="800" spc="-30" dirty="0">
                    <a:latin typeface="맑은 고딕" pitchFamily="50" charset="-127"/>
                    <a:ea typeface="맑은 고딕" pitchFamily="50" charset="-127"/>
                  </a:rPr>
                  <a:t>LCD grinding wheel</a:t>
                </a:r>
              </a:p>
            </p:txBody>
          </p:sp>
          <p:sp>
            <p:nvSpPr>
              <p:cNvPr id="24601" name="Rectangle 77">
                <a:extLst>
                  <a:ext uri="{FF2B5EF4-FFF2-40B4-BE49-F238E27FC236}">
                    <a16:creationId xmlns:a16="http://schemas.microsoft.com/office/drawing/2014/main" id="{F1F27496-4E3A-4178-882B-54BE6DE873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4425" y="6105525"/>
                <a:ext cx="386682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PDW</a:t>
                </a:r>
              </a:p>
            </p:txBody>
          </p:sp>
          <p:sp>
            <p:nvSpPr>
              <p:cNvPr id="24602" name="Rectangle 77">
                <a:extLst>
                  <a:ext uri="{FF2B5EF4-FFF2-40B4-BE49-F238E27FC236}">
                    <a16:creationId xmlns:a16="http://schemas.microsoft.com/office/drawing/2014/main" id="{782F232E-5A06-47D7-AE70-2C70C23DD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4936" y="4754493"/>
                <a:ext cx="823726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Arial" panose="020B0604020202020204" pitchFamily="34" charset="0"/>
                  </a:rPr>
                  <a:t>Scribing wheel</a:t>
                </a:r>
                <a:endParaRPr lang="en-US" altLang="ko-KR" sz="800" baseline="1000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603" name="Rectangle 77">
                <a:extLst>
                  <a:ext uri="{FF2B5EF4-FFF2-40B4-BE49-F238E27FC236}">
                    <a16:creationId xmlns:a16="http://schemas.microsoft.com/office/drawing/2014/main" id="{B408ECEE-D7C9-4903-A30A-45313E519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1201" y="4754493"/>
                <a:ext cx="673221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Edge wheel</a:t>
                </a:r>
              </a:p>
            </p:txBody>
          </p:sp>
          <p:sp>
            <p:nvSpPr>
              <p:cNvPr id="24604" name="Rectangle 77">
                <a:extLst>
                  <a:ext uri="{FF2B5EF4-FFF2-40B4-BE49-F238E27FC236}">
                    <a16:creationId xmlns:a16="http://schemas.microsoft.com/office/drawing/2014/main" id="{577F658B-AA9B-4233-9B56-7C82B3138A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5507" y="4754493"/>
                <a:ext cx="103790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Electroplated wheel</a:t>
                </a:r>
              </a:p>
            </p:txBody>
          </p:sp>
          <p:sp>
            <p:nvSpPr>
              <p:cNvPr id="24605" name="Rectangle 77">
                <a:extLst>
                  <a:ext uri="{FF2B5EF4-FFF2-40B4-BE49-F238E27FC236}">
                    <a16:creationId xmlns:a16="http://schemas.microsoft.com/office/drawing/2014/main" id="{2F97D2A7-0610-4FF0-B299-0BC86528D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4770" y="6094413"/>
                <a:ext cx="441674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Cutter</a:t>
                </a:r>
              </a:p>
            </p:txBody>
          </p:sp>
          <p:sp>
            <p:nvSpPr>
              <p:cNvPr id="24606" name="Rectangle 77">
                <a:extLst>
                  <a:ext uri="{FF2B5EF4-FFF2-40B4-BE49-F238E27FC236}">
                    <a16:creationId xmlns:a16="http://schemas.microsoft.com/office/drawing/2014/main" id="{5BC329BF-196C-489B-9661-DE2792BA0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1528" y="6083301"/>
                <a:ext cx="524163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Core bit</a:t>
                </a:r>
              </a:p>
            </p:txBody>
          </p:sp>
          <p:pic>
            <p:nvPicPr>
              <p:cNvPr id="70" name="Picture 57" descr="http://ehwadia.xyz/wp-content/uploads/2018/07/CVD-400x320.jpg">
                <a:extLst>
                  <a:ext uri="{FF2B5EF4-FFF2-40B4-BE49-F238E27FC236}">
                    <a16:creationId xmlns:a16="http://schemas.microsoft.com/office/drawing/2014/main" id="{ADDA2E7A-BABB-4CF6-AA73-5E3E24476DED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005269" y="1071563"/>
                <a:ext cx="1260000" cy="90000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grpSp>
            <p:nvGrpSpPr>
              <p:cNvPr id="24608" name="그룹 21">
                <a:extLst>
                  <a:ext uri="{FF2B5EF4-FFF2-40B4-BE49-F238E27FC236}">
                    <a16:creationId xmlns:a16="http://schemas.microsoft.com/office/drawing/2014/main" id="{F7CE0EF2-925D-4DC3-A092-2F3398E969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2944" y="3744231"/>
                <a:ext cx="5463241" cy="995174"/>
                <a:chOff x="1972945" y="3744231"/>
                <a:chExt cx="5373192" cy="995174"/>
              </a:xfrm>
            </p:grpSpPr>
            <p:pic>
              <p:nvPicPr>
                <p:cNvPr id="100" name="Picture 24">
                  <a:extLst>
                    <a:ext uri="{FF2B5EF4-FFF2-40B4-BE49-F238E27FC236}">
                      <a16:creationId xmlns:a16="http://schemas.microsoft.com/office/drawing/2014/main" id="{3001FAF6-3505-452A-B7A6-BB34887E7F4F}"/>
                    </a:ext>
                  </a:extLst>
                </p:cNvPr>
                <p:cNvPicPr preferRelativeResize="0">
                  <a:picLocks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972945" y="3749405"/>
                  <a:ext cx="1260000" cy="990000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25400" prstMaterial="matte">
                  <a:bevelT w="63500" h="63500" prst="artDeco"/>
                  <a:contourClr>
                    <a:srgbClr val="FFFFFF"/>
                  </a:contourClr>
                </a:sp3d>
              </p:spPr>
            </p:pic>
            <p:pic>
              <p:nvPicPr>
                <p:cNvPr id="101" name="Picture 21" descr="C:\Users\ehwa\Desktop\새 폴더\solar_2.jpg">
                  <a:extLst>
                    <a:ext uri="{FF2B5EF4-FFF2-40B4-BE49-F238E27FC236}">
                      <a16:creationId xmlns:a16="http://schemas.microsoft.com/office/drawing/2014/main" id="{6399885F-D149-4CC5-BADE-782E494C527F}"/>
                    </a:ext>
                  </a:extLst>
                </p:cNvPr>
                <p:cNvPicPr preferRelativeResize="0">
                  <a:picLocks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3346225" y="3749405"/>
                  <a:ext cx="1260000" cy="990000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28575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  <p:pic>
              <p:nvPicPr>
                <p:cNvPr id="102" name="Picture 56">
                  <a:extLst>
                    <a:ext uri="{FF2B5EF4-FFF2-40B4-BE49-F238E27FC236}">
                      <a16:creationId xmlns:a16="http://schemas.microsoft.com/office/drawing/2014/main" id="{CB52F014-AB45-4D80-A4C0-1E7EA338C0A6}"/>
                    </a:ext>
                  </a:extLst>
                </p:cNvPr>
                <p:cNvPicPr preferRelativeResize="0">
                  <a:picLocks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4719505" y="3744232"/>
                  <a:ext cx="1260000" cy="990000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28575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  <p:pic>
              <p:nvPicPr>
                <p:cNvPr id="103" name="Picture 59" descr="http://ehwadia.xyz/wp-content/uploads/2018/07/dw.jpg">
                  <a:extLst>
                    <a:ext uri="{FF2B5EF4-FFF2-40B4-BE49-F238E27FC236}">
                      <a16:creationId xmlns:a16="http://schemas.microsoft.com/office/drawing/2014/main" id="{EAE29FEA-860D-4AC0-B260-599AB9FA86C9}"/>
                    </a:ext>
                  </a:extLst>
                </p:cNvPr>
                <p:cNvPicPr preferRelativeResize="0">
                  <a:picLocks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6086137" y="3744231"/>
                  <a:ext cx="1260000" cy="990000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28575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</p:grpSp>
          <p:sp>
            <p:nvSpPr>
              <p:cNvPr id="24609" name="Rectangle 77">
                <a:extLst>
                  <a:ext uri="{FF2B5EF4-FFF2-40B4-BE49-F238E27FC236}">
                    <a16:creationId xmlns:a16="http://schemas.microsoft.com/office/drawing/2014/main" id="{30C9ED04-C9E6-4370-BCBC-B6201D10D0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0101" y="3351119"/>
                <a:ext cx="1072639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Back grinding wheel</a:t>
                </a:r>
              </a:p>
            </p:txBody>
          </p:sp>
          <p:sp>
            <p:nvSpPr>
              <p:cNvPr id="24611" name="Rectangle 77">
                <a:extLst>
                  <a:ext uri="{FF2B5EF4-FFF2-40B4-BE49-F238E27FC236}">
                    <a16:creationId xmlns:a16="http://schemas.microsoft.com/office/drawing/2014/main" id="{D3A36247-F97C-4E1E-84C7-0256931D5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7894" y="3352707"/>
                <a:ext cx="723873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Dicing blade</a:t>
                </a:r>
              </a:p>
            </p:txBody>
          </p:sp>
          <p:sp>
            <p:nvSpPr>
              <p:cNvPr id="24612" name="Rectangle 77">
                <a:extLst>
                  <a:ext uri="{FF2B5EF4-FFF2-40B4-BE49-F238E27FC236}">
                    <a16:creationId xmlns:a16="http://schemas.microsoft.com/office/drawing/2014/main" id="{181C00CC-EC77-4625-AD20-E39583BC3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9236" y="3362232"/>
                <a:ext cx="697824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Micro blade</a:t>
                </a:r>
              </a:p>
            </p:txBody>
          </p:sp>
          <p:pic>
            <p:nvPicPr>
              <p:cNvPr id="83" name="Picture 53">
                <a:extLst>
                  <a:ext uri="{FF2B5EF4-FFF2-40B4-BE49-F238E27FC236}">
                    <a16:creationId xmlns:a16="http://schemas.microsoft.com/office/drawing/2014/main" id="{54A2DE0E-2AA3-4C9F-A9DD-6D839D404B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3370284" y="1077913"/>
                <a:ext cx="1249724" cy="887412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84" name="Picture 55">
                <a:extLst>
                  <a:ext uri="{FF2B5EF4-FFF2-40B4-BE49-F238E27FC236}">
                    <a16:creationId xmlns:a16="http://schemas.microsoft.com/office/drawing/2014/main" id="{20C16D3A-11A0-4D80-9F35-BC6C8B5BB5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4760459" y="1093788"/>
                <a:ext cx="1292719" cy="874712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4617" name="Rectangle 77">
                <a:extLst>
                  <a:ext uri="{FF2B5EF4-FFF2-40B4-BE49-F238E27FC236}">
                    <a16:creationId xmlns:a16="http://schemas.microsoft.com/office/drawing/2014/main" id="{5DEFC18F-29C0-4A71-BD58-D833CE653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1209" y="2001838"/>
                <a:ext cx="1215909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Roboto" pitchFamily="2" charset="0"/>
                  </a:rPr>
                  <a:t>CMP pad conditioner(EP)</a:t>
                </a:r>
              </a:p>
            </p:txBody>
          </p:sp>
          <p:sp>
            <p:nvSpPr>
              <p:cNvPr id="24618" name="Rectangle 77">
                <a:extLst>
                  <a:ext uri="{FF2B5EF4-FFF2-40B4-BE49-F238E27FC236}">
                    <a16:creationId xmlns:a16="http://schemas.microsoft.com/office/drawing/2014/main" id="{9F43729B-EEE1-481C-9A35-1B7642C5F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0567" y="2001838"/>
                <a:ext cx="1270901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Roboto" pitchFamily="2" charset="0"/>
                  </a:rPr>
                  <a:t>CMP pad conditioner(BSL)</a:t>
                </a:r>
              </a:p>
            </p:txBody>
          </p:sp>
          <p:pic>
            <p:nvPicPr>
              <p:cNvPr id="90" name="Picture 57">
                <a:extLst>
                  <a:ext uri="{FF2B5EF4-FFF2-40B4-BE49-F238E27FC236}">
                    <a16:creationId xmlns:a16="http://schemas.microsoft.com/office/drawing/2014/main" id="{1D2C0D00-8DF7-4E0C-BE7D-98F59A85FD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3348787" y="2422525"/>
                <a:ext cx="1248290" cy="890588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4620" name="Rectangle 77">
                <a:extLst>
                  <a:ext uri="{FF2B5EF4-FFF2-40B4-BE49-F238E27FC236}">
                    <a16:creationId xmlns:a16="http://schemas.microsoft.com/office/drawing/2014/main" id="{9184B5B6-4CA3-4BA6-9D89-2063CAD518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4176" y="3351119"/>
                <a:ext cx="1224592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Gettering polishing pad</a:t>
                </a:r>
              </a:p>
            </p:txBody>
          </p:sp>
          <p:grpSp>
            <p:nvGrpSpPr>
              <p:cNvPr id="24621" name="그룹 22">
                <a:extLst>
                  <a:ext uri="{FF2B5EF4-FFF2-40B4-BE49-F238E27FC236}">
                    <a16:creationId xmlns:a16="http://schemas.microsoft.com/office/drawing/2014/main" id="{90007EDE-BA28-4BE2-88E8-B97B1B1AF2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8025" y="5136799"/>
                <a:ext cx="4114808" cy="902891"/>
                <a:chOff x="1978025" y="5136799"/>
                <a:chExt cx="4012883" cy="902891"/>
              </a:xfrm>
            </p:grpSpPr>
            <p:pic>
              <p:nvPicPr>
                <p:cNvPr id="96" name="Picture 49">
                  <a:extLst>
                    <a:ext uri="{FF2B5EF4-FFF2-40B4-BE49-F238E27FC236}">
                      <a16:creationId xmlns:a16="http://schemas.microsoft.com/office/drawing/2014/main" id="{58584BCB-D522-48A4-AA01-A2D7CFF86D03}"/>
                    </a:ext>
                  </a:extLst>
                </p:cNvPr>
                <p:cNvPicPr preferRelativeResize="0">
                  <a:picLocks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3351600" y="5139690"/>
                  <a:ext cx="1260000" cy="900000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28575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  <p:pic>
              <p:nvPicPr>
                <p:cNvPr id="98" name="Picture 48">
                  <a:extLst>
                    <a:ext uri="{FF2B5EF4-FFF2-40B4-BE49-F238E27FC236}">
                      <a16:creationId xmlns:a16="http://schemas.microsoft.com/office/drawing/2014/main" id="{4E6EFA69-FCFF-48C1-8CE4-37A087CF3F0A}"/>
                    </a:ext>
                  </a:extLst>
                </p:cNvPr>
                <p:cNvPicPr preferRelativeResize="0">
                  <a:picLocks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730433" y="5136799"/>
                  <a:ext cx="1260475" cy="900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25400" prstMaterial="matte">
                  <a:contourClr>
                    <a:srgbClr val="FFFFFF"/>
                  </a:contourClr>
                </a:sp3d>
              </p:spPr>
            </p:pic>
            <p:pic>
              <p:nvPicPr>
                <p:cNvPr id="99" name="그림 98">
                  <a:extLst>
                    <a:ext uri="{FF2B5EF4-FFF2-40B4-BE49-F238E27FC236}">
                      <a16:creationId xmlns:a16="http://schemas.microsoft.com/office/drawing/2014/main" id="{AC2161B9-EDB3-4F4A-8719-209CEA020C5B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978025" y="5139690"/>
                  <a:ext cx="1258888" cy="900000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28575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</p:grpSp>
          <p:sp>
            <p:nvSpPr>
              <p:cNvPr id="24622" name="Rectangle 77">
                <a:extLst>
                  <a:ext uri="{FF2B5EF4-FFF2-40B4-BE49-F238E27FC236}">
                    <a16:creationId xmlns:a16="http://schemas.microsoft.com/office/drawing/2014/main" id="{02C6E3AC-9C5C-4B74-9926-39E544A05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8406" y="6083301"/>
                <a:ext cx="631253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Wingdings" panose="05000000000000000000" pitchFamily="2" charset="2"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맑은 고딕" panose="020B0503020000020004" pitchFamily="50" charset="-127"/>
                  </a:rPr>
                  <a:t>Cup wheel</a:t>
                </a:r>
              </a:p>
            </p:txBody>
          </p:sp>
          <p:sp>
            <p:nvSpPr>
              <p:cNvPr id="24623" name="Rectangle 77">
                <a:extLst>
                  <a:ext uri="{FF2B5EF4-FFF2-40B4-BE49-F238E27FC236}">
                    <a16:creationId xmlns:a16="http://schemas.microsoft.com/office/drawing/2014/main" id="{685B5094-F793-4CB8-9A46-72F4467655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4224" y="2001838"/>
                <a:ext cx="1286819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latinLnBrk="1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ko-KR" sz="800">
                    <a:solidFill>
                      <a:schemeClr val="bg1"/>
                    </a:solidFill>
                    <a:latin typeface="Roboto" pitchFamily="2" charset="0"/>
                  </a:rPr>
                  <a:t>CMP pad conditioner(CVD)</a:t>
                </a:r>
              </a:p>
            </p:txBody>
          </p:sp>
        </p:grpSp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5F00C712-81C9-4567-A7F5-DEE361371C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t="8332" r="6157" b="13681"/>
            <a:stretch/>
          </p:blipFill>
          <p:spPr>
            <a:xfrm>
              <a:off x="6618288" y="5149850"/>
              <a:ext cx="1404937" cy="863600"/>
            </a:xfrm>
            <a:prstGeom prst="rect">
              <a:avLst/>
            </a:prstGeom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99C123BD-3438-4E6B-31D2-43256E9269A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40618" y="2400124"/>
            <a:ext cx="1431925" cy="941541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D07DA46-1DB3-46A9-E40A-52B62A240F8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12088" y="2313035"/>
            <a:ext cx="1491878" cy="110956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FD510E7-7A0A-56D9-1D34-6BC1D5BEF30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25794" y="2361466"/>
            <a:ext cx="1551820" cy="10675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D4A483-5194-F9BE-650D-B9A7E651E039}"/>
              </a:ext>
            </a:extLst>
          </p:cNvPr>
          <p:cNvSpPr txBox="1"/>
          <p:nvPr/>
        </p:nvSpPr>
        <p:spPr>
          <a:xfrm>
            <a:off x="1056245" y="258190"/>
            <a:ext cx="796874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ko-KR" altLang="en-US" sz="2400" dirty="0" err="1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이화다이아몬드</a:t>
            </a:r>
            <a:r>
              <a:rPr lang="ko-KR" altLang="en-US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 핵심 전자사업부 </a:t>
            </a:r>
            <a:r>
              <a:rPr lang="en-US" altLang="ko-KR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반도체</a:t>
            </a:r>
            <a:r>
              <a:rPr lang="en-US" altLang="ko-KR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007A0E-53E4-649D-F435-2B4237A76727}"/>
              </a:ext>
            </a:extLst>
          </p:cNvPr>
          <p:cNvSpPr/>
          <p:nvPr/>
        </p:nvSpPr>
        <p:spPr>
          <a:xfrm>
            <a:off x="524351" y="722124"/>
            <a:ext cx="7934893" cy="4571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Picture 8" descr="image.png">
            <a:extLst>
              <a:ext uri="{FF2B5EF4-FFF2-40B4-BE49-F238E27FC236}">
                <a16:creationId xmlns:a16="http://schemas.microsoft.com/office/drawing/2014/main" id="{2C0C8C85-87DC-7C0A-FD8C-3316620D728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3442" y="276732"/>
            <a:ext cx="207466" cy="266700"/>
          </a:xfrm>
          <a:prstGeom prst="rect">
            <a:avLst/>
          </a:prstGeom>
        </p:spPr>
      </p:pic>
      <p:pic>
        <p:nvPicPr>
          <p:cNvPr id="15" name="그림 14" descr="전자 회로 기판">
            <a:extLst>
              <a:ext uri="{FF2B5EF4-FFF2-40B4-BE49-F238E27FC236}">
                <a16:creationId xmlns:a16="http://schemas.microsoft.com/office/drawing/2014/main" id="{43A03B10-FCFA-5354-63C1-1C7AA1ACAC8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51" y="249637"/>
            <a:ext cx="421165" cy="4327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1">
            <a:extLst>
              <a:ext uri="{FF2B5EF4-FFF2-40B4-BE49-F238E27FC236}">
                <a16:creationId xmlns:a16="http://schemas.microsoft.com/office/drawing/2014/main" id="{6FF35B8F-C4EF-853C-A7A7-E9F4A12B8F4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1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77">
            <a:extLst>
              <a:ext uri="{FF2B5EF4-FFF2-40B4-BE49-F238E27FC236}">
                <a16:creationId xmlns:a16="http://schemas.microsoft.com/office/drawing/2014/main" id="{2A36E6F8-1F32-4C06-9C4A-131FAE271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2411413"/>
            <a:ext cx="11795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</a:rPr>
              <a:t>Metal honing stones</a:t>
            </a:r>
          </a:p>
        </p:txBody>
      </p:sp>
      <p:sp>
        <p:nvSpPr>
          <p:cNvPr id="25604" name="Rectangle 77">
            <a:extLst>
              <a:ext uri="{FF2B5EF4-FFF2-40B4-BE49-F238E27FC236}">
                <a16:creationId xmlns:a16="http://schemas.microsoft.com/office/drawing/2014/main" id="{4F7124DB-BC39-4703-978E-D3855A8F5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0263" y="2405063"/>
            <a:ext cx="1273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</a:rPr>
              <a:t>Vitrified CBN wheel</a:t>
            </a:r>
          </a:p>
        </p:txBody>
      </p:sp>
      <p:sp>
        <p:nvSpPr>
          <p:cNvPr id="25605" name="Rectangle 77">
            <a:extLst>
              <a:ext uri="{FF2B5EF4-FFF2-40B4-BE49-F238E27FC236}">
                <a16:creationId xmlns:a16="http://schemas.microsoft.com/office/drawing/2014/main" id="{C28FD002-7F71-43F2-AF82-8764A8C23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25" y="2406650"/>
            <a:ext cx="7731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PCD reamer</a:t>
            </a:r>
          </a:p>
        </p:txBody>
      </p:sp>
      <p:pic>
        <p:nvPicPr>
          <p:cNvPr id="7" name="Picture 14" descr="C:\Users\ehwa\Desktop\새 폴더\Heavy_1.jpg">
            <a:extLst>
              <a:ext uri="{FF2B5EF4-FFF2-40B4-BE49-F238E27FC236}">
                <a16:creationId xmlns:a16="http://schemas.microsoft.com/office/drawing/2014/main" id="{E4D0A782-D0D2-4BC3-8901-68D2D30F082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9823" y="4572008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sp>
        <p:nvSpPr>
          <p:cNvPr id="25607" name="Rectangle 77">
            <a:extLst>
              <a:ext uri="{FF2B5EF4-FFF2-40B4-BE49-F238E27FC236}">
                <a16:creationId xmlns:a16="http://schemas.microsoft.com/office/drawing/2014/main" id="{436063B9-5A36-4BF9-82DE-390441716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288" y="4021138"/>
            <a:ext cx="10842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Double disc wheel</a:t>
            </a:r>
          </a:p>
        </p:txBody>
      </p:sp>
      <p:sp>
        <p:nvSpPr>
          <p:cNvPr id="45" name="Rectangle 77">
            <a:extLst>
              <a:ext uri="{FF2B5EF4-FFF2-40B4-BE49-F238E27FC236}">
                <a16:creationId xmlns:a16="http://schemas.microsoft.com/office/drawing/2014/main" id="{4EF7C8AF-92C0-4BE0-862A-081E864F5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38" y="4021138"/>
            <a:ext cx="8921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latinLnBrk="1" hangingPunct="1">
              <a:buFont typeface="Wingdings" pitchFamily="2" charset="2"/>
              <a:buNone/>
              <a:defRPr/>
            </a:pPr>
            <a:r>
              <a:rPr lang="en-US" altLang="ko-KR" sz="800" dirty="0">
                <a:ea typeface="맑은 고딕" pitchFamily="50" charset="-127"/>
                <a:cs typeface="Arial" pitchFamily="34" charset="0"/>
              </a:rPr>
              <a:t>Core drill / DW</a:t>
            </a:r>
            <a:endParaRPr lang="en-US" altLang="ko-KR" sz="800" spc="-80" dirty="0"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5609" name="Rectangle 77">
            <a:extLst>
              <a:ext uri="{FF2B5EF4-FFF2-40B4-BE49-F238E27FC236}">
                <a16:creationId xmlns:a16="http://schemas.microsoft.com/office/drawing/2014/main" id="{6276ADE1-F4D6-41E1-BBA1-DEA4CE2EF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025" y="4021138"/>
            <a:ext cx="12192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PDP/LCD edge wheel</a:t>
            </a:r>
          </a:p>
        </p:txBody>
      </p:sp>
      <p:sp>
        <p:nvSpPr>
          <p:cNvPr id="25610" name="Rectangle 77">
            <a:extLst>
              <a:ext uri="{FF2B5EF4-FFF2-40B4-BE49-F238E27FC236}">
                <a16:creationId xmlns:a16="http://schemas.microsoft.com/office/drawing/2014/main" id="{4ECC2ECC-109A-4211-A00F-9CE56EF47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8688" y="5602288"/>
            <a:ext cx="1101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Notching tool (roll)</a:t>
            </a:r>
          </a:p>
        </p:txBody>
      </p:sp>
      <p:sp>
        <p:nvSpPr>
          <p:cNvPr id="25611" name="Rectangle 77">
            <a:extLst>
              <a:ext uri="{FF2B5EF4-FFF2-40B4-BE49-F238E27FC236}">
                <a16:creationId xmlns:a16="http://schemas.microsoft.com/office/drawing/2014/main" id="{B1478739-BADC-465F-A607-B43BE07BD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9325" y="5600700"/>
            <a:ext cx="1258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PCD counter sink tool</a:t>
            </a:r>
          </a:p>
        </p:txBody>
      </p:sp>
      <p:sp>
        <p:nvSpPr>
          <p:cNvPr id="25612" name="Rectangle 77">
            <a:extLst>
              <a:ext uri="{FF2B5EF4-FFF2-40B4-BE49-F238E27FC236}">
                <a16:creationId xmlns:a16="http://schemas.microsoft.com/office/drawing/2014/main" id="{27265672-336A-47BA-9678-5AEC9004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25" y="5602288"/>
            <a:ext cx="1317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Heavy equipment parts</a:t>
            </a:r>
          </a:p>
        </p:txBody>
      </p:sp>
      <p:pic>
        <p:nvPicPr>
          <p:cNvPr id="26658" name="Picture 34">
            <a:extLst>
              <a:ext uri="{FF2B5EF4-FFF2-40B4-BE49-F238E27FC236}">
                <a16:creationId xmlns:a16="http://schemas.microsoft.com/office/drawing/2014/main" id="{BE9B43FC-E1C4-42A5-A6C0-4955865F382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8013" y="4572008"/>
            <a:ext cx="1260000" cy="9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26659" name="Picture 35">
            <a:extLst>
              <a:ext uri="{FF2B5EF4-FFF2-40B4-BE49-F238E27FC236}">
                <a16:creationId xmlns:a16="http://schemas.microsoft.com/office/drawing/2014/main" id="{DC6A35BF-1CE4-401A-B945-2FC40D28A77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0745" y="4572008"/>
            <a:ext cx="1260000" cy="9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sp>
        <p:nvSpPr>
          <p:cNvPr id="25615" name="Rectangle 77">
            <a:extLst>
              <a:ext uri="{FF2B5EF4-FFF2-40B4-BE49-F238E27FC236}">
                <a16:creationId xmlns:a16="http://schemas.microsoft.com/office/drawing/2014/main" id="{23E5B4DD-EC9D-49D2-BEAB-89A5201DA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800" y="2406650"/>
            <a:ext cx="1262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</a:rPr>
              <a:t>Gear grinding dresser</a:t>
            </a:r>
          </a:p>
        </p:txBody>
      </p:sp>
      <p:sp>
        <p:nvSpPr>
          <p:cNvPr id="25616" name="Rectangle 77">
            <a:extLst>
              <a:ext uri="{FF2B5EF4-FFF2-40B4-BE49-F238E27FC236}">
                <a16:creationId xmlns:a16="http://schemas.microsoft.com/office/drawing/2014/main" id="{6280F043-8210-4A3A-ACA5-9A337A9A1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6975" y="2406650"/>
            <a:ext cx="13112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PCD face milling cutter</a:t>
            </a:r>
          </a:p>
        </p:txBody>
      </p:sp>
      <p:sp>
        <p:nvSpPr>
          <p:cNvPr id="25617" name="Rectangle 77">
            <a:extLst>
              <a:ext uri="{FF2B5EF4-FFF2-40B4-BE49-F238E27FC236}">
                <a16:creationId xmlns:a16="http://schemas.microsoft.com/office/drawing/2014/main" id="{7D3E21D3-42E1-4138-96B4-C4B186D85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0" y="4021138"/>
            <a:ext cx="6175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PCD tool</a:t>
            </a:r>
          </a:p>
        </p:txBody>
      </p:sp>
      <p:sp>
        <p:nvSpPr>
          <p:cNvPr id="25618" name="Rectangle 77">
            <a:extLst>
              <a:ext uri="{FF2B5EF4-FFF2-40B4-BE49-F238E27FC236}">
                <a16:creationId xmlns:a16="http://schemas.microsoft.com/office/drawing/2014/main" id="{F236C1E7-1210-46B3-B0AD-062BDF99F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0938" y="4021138"/>
            <a:ext cx="13160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Grinding wheel (ferrite)</a:t>
            </a:r>
          </a:p>
        </p:txBody>
      </p:sp>
      <p:sp>
        <p:nvSpPr>
          <p:cNvPr id="25619" name="Rectangle 77">
            <a:extLst>
              <a:ext uri="{FF2B5EF4-FFF2-40B4-BE49-F238E27FC236}">
                <a16:creationId xmlns:a16="http://schemas.microsoft.com/office/drawing/2014/main" id="{9A00B129-619E-4E31-A98E-6F8D85781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9688" y="5600700"/>
            <a:ext cx="7572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Carbide roll</a:t>
            </a:r>
          </a:p>
        </p:txBody>
      </p:sp>
      <p:sp>
        <p:nvSpPr>
          <p:cNvPr id="25620" name="Rectangle 77">
            <a:extLst>
              <a:ext uri="{FF2B5EF4-FFF2-40B4-BE49-F238E27FC236}">
                <a16:creationId xmlns:a16="http://schemas.microsoft.com/office/drawing/2014/main" id="{FF49F89F-23EA-48C7-B8B2-681F87E68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0938" y="5600700"/>
            <a:ext cx="12430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Grinding wheel (gear)</a:t>
            </a:r>
          </a:p>
        </p:txBody>
      </p:sp>
      <p:sp>
        <p:nvSpPr>
          <p:cNvPr id="43" name="Rectangle 8">
            <a:extLst>
              <a:ext uri="{FF2B5EF4-FFF2-40B4-BE49-F238E27FC236}">
                <a16:creationId xmlns:a16="http://schemas.microsoft.com/office/drawing/2014/main" id="{FF7BCA32-D49F-437B-8CD5-73D243BAC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7" y="1385873"/>
            <a:ext cx="1509751" cy="1008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38100" h="38100"/>
          </a:sp3d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Arial" charset="0"/>
              <a:ea typeface="굴림" charset="-127"/>
            </a:endParaRPr>
          </a:p>
        </p:txBody>
      </p:sp>
      <p:sp>
        <p:nvSpPr>
          <p:cNvPr id="44056" name="TextBox 41">
            <a:extLst>
              <a:ext uri="{FF2B5EF4-FFF2-40B4-BE49-F238E27FC236}">
                <a16:creationId xmlns:a16="http://schemas.microsoft.com/office/drawing/2014/main" id="{6F78476B-C607-4529-92C6-6D14375A4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600342"/>
            <a:ext cx="115212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ko-KR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자동차</a:t>
            </a:r>
          </a:p>
        </p:txBody>
      </p:sp>
      <p:sp>
        <p:nvSpPr>
          <p:cNvPr id="53" name="Rectangle 8">
            <a:extLst>
              <a:ext uri="{FF2B5EF4-FFF2-40B4-BE49-F238E27FC236}">
                <a16:creationId xmlns:a16="http://schemas.microsoft.com/office/drawing/2014/main" id="{94BBEF50-0C3F-458A-8149-3CCE4A41D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7" y="3005136"/>
            <a:ext cx="1509751" cy="1008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38100" h="38100"/>
          </a:sp3d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Arial" charset="0"/>
              <a:ea typeface="굴림" charset="-127"/>
            </a:endParaRPr>
          </a:p>
        </p:txBody>
      </p:sp>
      <p:sp>
        <p:nvSpPr>
          <p:cNvPr id="44060" name="TextBox 41">
            <a:extLst>
              <a:ext uri="{FF2B5EF4-FFF2-40B4-BE49-F238E27FC236}">
                <a16:creationId xmlns:a16="http://schemas.microsoft.com/office/drawing/2014/main" id="{2F8DFE6D-6B88-4AB0-B434-052FBDC0E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93" y="3287528"/>
            <a:ext cx="140973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전기</a:t>
            </a:r>
            <a:r>
              <a: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전자</a:t>
            </a:r>
          </a:p>
        </p:txBody>
      </p:sp>
      <p:sp>
        <p:nvSpPr>
          <p:cNvPr id="55" name="Rectangle 8">
            <a:extLst>
              <a:ext uri="{FF2B5EF4-FFF2-40B4-BE49-F238E27FC236}">
                <a16:creationId xmlns:a16="http://schemas.microsoft.com/office/drawing/2014/main" id="{31CF85D5-B5A8-4ACA-99AC-7510197C5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7" y="4548189"/>
            <a:ext cx="1509751" cy="1008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38100" h="38100"/>
          </a:sp3d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Arial" charset="0"/>
              <a:ea typeface="굴림" charset="-127"/>
            </a:endParaRPr>
          </a:p>
        </p:txBody>
      </p:sp>
      <p:sp>
        <p:nvSpPr>
          <p:cNvPr id="44064" name="TextBox 41">
            <a:extLst>
              <a:ext uri="{FF2B5EF4-FFF2-40B4-BE49-F238E27FC236}">
                <a16:creationId xmlns:a16="http://schemas.microsoft.com/office/drawing/2014/main" id="{A7C02050-F17E-498D-A670-CA1CE7BFA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34" y="4867523"/>
            <a:ext cx="1195239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중공업</a:t>
            </a:r>
          </a:p>
        </p:txBody>
      </p:sp>
      <p:pic>
        <p:nvPicPr>
          <p:cNvPr id="50" name="Picture 46" descr="http://ehwadia.xyz/wp-content/uploads/2018/07/Automotive4-400x320.jpg">
            <a:extLst>
              <a:ext uri="{FF2B5EF4-FFF2-40B4-BE49-F238E27FC236}">
                <a16:creationId xmlns:a16="http://schemas.microsoft.com/office/drawing/2014/main" id="{454AB950-9FBD-4045-8F60-B82ED0A0E7B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64260" y="1394922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51" name="Picture 48" descr="http://ehwadia.xyz/wp-content/uploads/2018/07/Automotive2-400x320.jpg">
            <a:extLst>
              <a:ext uri="{FF2B5EF4-FFF2-40B4-BE49-F238E27FC236}">
                <a16:creationId xmlns:a16="http://schemas.microsoft.com/office/drawing/2014/main" id="{F682DE81-E074-43E1-83F2-40263DDFDD7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8381" y="1394922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52" name="Picture 50" descr="http://ehwadia.xyz/wp-content/uploads/2018/09/Automotive7-400x320.jpg">
            <a:extLst>
              <a:ext uri="{FF2B5EF4-FFF2-40B4-BE49-F238E27FC236}">
                <a16:creationId xmlns:a16="http://schemas.microsoft.com/office/drawing/2014/main" id="{924383C3-5EE8-4648-8B63-71055833B77B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6623" y="1394922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54" name="Picture 52" descr="http://ehwadia.xyz/wp-content/uploads/2018/09/Bearing-5-400x320.jpg">
            <a:extLst>
              <a:ext uri="{FF2B5EF4-FFF2-40B4-BE49-F238E27FC236}">
                <a16:creationId xmlns:a16="http://schemas.microsoft.com/office/drawing/2014/main" id="{FCD8729A-F274-434C-9CDD-90088A8276C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3785" y="3019583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29BA8F47-7EDF-4EA6-9187-2B8568625CCF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4732502" y="1394922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0DA4BE7-A3F5-4CA5-A1A3-208F9E520E0E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7500745" y="1394922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8151EAE-1B6C-400E-AA07-98DCBE141A3E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3349021" y="3019583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F97621BD-E15C-4537-8DBE-6CC7756A6F98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4737265" y="3019583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B4C271A6-C177-40F5-9699-B668DFECBB3C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7500745" y="3019583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61" name="Picture 56" descr="http://ehwadia.xyz/wp-content/uploads/2018/10/grooving-2-400x320.jpg">
            <a:extLst>
              <a:ext uri="{FF2B5EF4-FFF2-40B4-BE49-F238E27FC236}">
                <a16:creationId xmlns:a16="http://schemas.microsoft.com/office/drawing/2014/main" id="{DB14C081-C728-4436-A286-B70A57732004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19005" y="3019583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63" name="Picture 58" descr="http://ehwadia.xyz/wp-content/uploads/2018/10/milling2-400x320.jpg">
            <a:extLst>
              <a:ext uri="{FF2B5EF4-FFF2-40B4-BE49-F238E27FC236}">
                <a16:creationId xmlns:a16="http://schemas.microsoft.com/office/drawing/2014/main" id="{4DADC8BB-152D-4D4C-A65D-47831E3E7C04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735283" y="4572008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65" name="Picture 60" descr="http://ehwadia.xyz/wp-content/uploads/2018/10/milling3-400x320.jpg">
            <a:extLst>
              <a:ext uri="{FF2B5EF4-FFF2-40B4-BE49-F238E27FC236}">
                <a16:creationId xmlns:a16="http://schemas.microsoft.com/office/drawing/2014/main" id="{D7EDA9B0-D4AF-471E-BA8D-FC57244F27B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352553" y="4572008"/>
            <a:ext cx="1260000" cy="93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BC9BCA-3F1E-4EBD-F2EA-D8D1D0C8A6A9}"/>
              </a:ext>
            </a:extLst>
          </p:cNvPr>
          <p:cNvSpPr txBox="1"/>
          <p:nvPr/>
        </p:nvSpPr>
        <p:spPr>
          <a:xfrm>
            <a:off x="1158575" y="250350"/>
            <a:ext cx="488902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ko-KR" altLang="en-US" sz="2400" dirty="0" err="1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이화다이아몬드</a:t>
            </a:r>
            <a:r>
              <a:rPr lang="ko-KR" altLang="en-US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 정밀가공사업부 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794B52-C095-5915-C628-054BA6CA4E96}"/>
              </a:ext>
            </a:extLst>
          </p:cNvPr>
          <p:cNvSpPr/>
          <p:nvPr/>
        </p:nvSpPr>
        <p:spPr>
          <a:xfrm>
            <a:off x="430893" y="712374"/>
            <a:ext cx="8028351" cy="5546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 descr="트랙에 경주용 자동차">
            <a:extLst>
              <a:ext uri="{FF2B5EF4-FFF2-40B4-BE49-F238E27FC236}">
                <a16:creationId xmlns:a16="http://schemas.microsoft.com/office/drawing/2014/main" id="{82BD82DA-E287-92C7-458D-8FA2FC708C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3" y="176913"/>
            <a:ext cx="684723" cy="5160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43CA652-1FA5-E69F-9999-B643639013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1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8">
            <a:extLst>
              <a:ext uri="{FF2B5EF4-FFF2-40B4-BE49-F238E27FC236}">
                <a16:creationId xmlns:a16="http://schemas.microsoft.com/office/drawing/2014/main" id="{2D345D97-FEE5-4067-84EC-C410F3977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58" y="1428736"/>
            <a:ext cx="1509751" cy="1008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38100" h="38100"/>
          </a:sp3d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464" name="Picture 8" descr="C:\Users\ehwa\Desktop\새 폴더\tools_1.jpg">
            <a:extLst>
              <a:ext uri="{FF2B5EF4-FFF2-40B4-BE49-F238E27FC236}">
                <a16:creationId xmlns:a16="http://schemas.microsoft.com/office/drawing/2014/main" id="{59DFECBA-CD4B-441D-8D90-F6D17375BB5B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3252" y="2999134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19466" name="Picture 10" descr="C:\Users\ehwa\Desktop\새 폴더\tools_3.jpg">
            <a:extLst>
              <a:ext uri="{FF2B5EF4-FFF2-40B4-BE49-F238E27FC236}">
                <a16:creationId xmlns:a16="http://schemas.microsoft.com/office/drawing/2014/main" id="{D5F9D70B-21FE-44BF-B6D2-7CE3903B65F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73839" y="2999134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sp>
        <p:nvSpPr>
          <p:cNvPr id="26631" name="Rectangle 77">
            <a:extLst>
              <a:ext uri="{FF2B5EF4-FFF2-40B4-BE49-F238E27FC236}">
                <a16:creationId xmlns:a16="http://schemas.microsoft.com/office/drawing/2014/main" id="{E528D2ED-0C0B-4872-BF24-B89E794D2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8513" y="2447925"/>
            <a:ext cx="9921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Taper roller face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grinding wheel</a:t>
            </a:r>
          </a:p>
        </p:txBody>
      </p:sp>
      <p:sp>
        <p:nvSpPr>
          <p:cNvPr id="26632" name="Rectangle 77">
            <a:extLst>
              <a:ext uri="{FF2B5EF4-FFF2-40B4-BE49-F238E27FC236}">
                <a16:creationId xmlns:a16="http://schemas.microsoft.com/office/drawing/2014/main" id="{FCEF98D2-C0C9-40BF-9B15-1EB964245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6638" y="2446338"/>
            <a:ext cx="1104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PCBN-insert (gear)</a:t>
            </a:r>
          </a:p>
        </p:txBody>
      </p:sp>
      <p:sp>
        <p:nvSpPr>
          <p:cNvPr id="26633" name="Rectangle 77">
            <a:extLst>
              <a:ext uri="{FF2B5EF4-FFF2-40B4-BE49-F238E27FC236}">
                <a16:creationId xmlns:a16="http://schemas.microsoft.com/office/drawing/2014/main" id="{D7BF84D7-1BE3-4E17-9262-501DD3FF8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188" y="2447925"/>
            <a:ext cx="9604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CBN DW wheel</a:t>
            </a:r>
          </a:p>
        </p:txBody>
      </p:sp>
      <p:sp>
        <p:nvSpPr>
          <p:cNvPr id="26634" name="Rectangle 77">
            <a:extLst>
              <a:ext uri="{FF2B5EF4-FFF2-40B4-BE49-F238E27FC236}">
                <a16:creationId xmlns:a16="http://schemas.microsoft.com/office/drawing/2014/main" id="{C8CC3F93-BE8B-4E64-BFF4-3E0F0D9AF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6975" y="4038600"/>
            <a:ext cx="8604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PCBN endmill</a:t>
            </a:r>
          </a:p>
        </p:txBody>
      </p:sp>
      <p:sp>
        <p:nvSpPr>
          <p:cNvPr id="26635" name="Rectangle 77">
            <a:extLst>
              <a:ext uri="{FF2B5EF4-FFF2-40B4-BE49-F238E27FC236}">
                <a16:creationId xmlns:a16="http://schemas.microsoft.com/office/drawing/2014/main" id="{041188C5-241D-46B0-BD68-93ED321C8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4038600"/>
            <a:ext cx="16176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Micro drill grinding wheel</a:t>
            </a:r>
          </a:p>
        </p:txBody>
      </p:sp>
      <p:sp>
        <p:nvSpPr>
          <p:cNvPr id="26636" name="Rectangle 77">
            <a:extLst>
              <a:ext uri="{FF2B5EF4-FFF2-40B4-BE49-F238E27FC236}">
                <a16:creationId xmlns:a16="http://schemas.microsoft.com/office/drawing/2014/main" id="{D3C23707-74AA-4CA7-9317-7C432979C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013" y="5629275"/>
            <a:ext cx="7699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Optical lens</a:t>
            </a:r>
          </a:p>
        </p:txBody>
      </p:sp>
      <p:sp>
        <p:nvSpPr>
          <p:cNvPr id="26637" name="Rectangle 77">
            <a:extLst>
              <a:ext uri="{FF2B5EF4-FFF2-40B4-BE49-F238E27FC236}">
                <a16:creationId xmlns:a16="http://schemas.microsoft.com/office/drawing/2014/main" id="{69D08F5F-A1EA-4B3F-B460-AFC8DCD60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6525" y="5629275"/>
            <a:ext cx="7016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PCD insert</a:t>
            </a:r>
          </a:p>
        </p:txBody>
      </p:sp>
      <p:sp>
        <p:nvSpPr>
          <p:cNvPr id="26638" name="Rectangle 77">
            <a:extLst>
              <a:ext uri="{FF2B5EF4-FFF2-40B4-BE49-F238E27FC236}">
                <a16:creationId xmlns:a16="http://schemas.microsoft.com/office/drawing/2014/main" id="{617F631F-0B81-44DB-9A14-6902B33E8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263" y="4040188"/>
            <a:ext cx="15779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Creep feed grinding wheel </a:t>
            </a:r>
          </a:p>
        </p:txBody>
      </p:sp>
      <p:sp>
        <p:nvSpPr>
          <p:cNvPr id="26639" name="TextBox 32">
            <a:extLst>
              <a:ext uri="{FF2B5EF4-FFF2-40B4-BE49-F238E27FC236}">
                <a16:creationId xmlns:a16="http://schemas.microsoft.com/office/drawing/2014/main" id="{61328E2A-3057-4478-8598-23C1A264E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3650" y="3387725"/>
            <a:ext cx="7747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9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Centerless</a:t>
            </a:r>
            <a:endParaRPr lang="ko-KR" altLang="en-US" sz="9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7682" name="Picture 34">
            <a:extLst>
              <a:ext uri="{FF2B5EF4-FFF2-40B4-BE49-F238E27FC236}">
                <a16:creationId xmlns:a16="http://schemas.microsoft.com/office/drawing/2014/main" id="{E284A71D-AB92-4061-9836-D10B1BE601C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55013" y="2999134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sp>
        <p:nvSpPr>
          <p:cNvPr id="26641" name="Rectangle 77">
            <a:extLst>
              <a:ext uri="{FF2B5EF4-FFF2-40B4-BE49-F238E27FC236}">
                <a16:creationId xmlns:a16="http://schemas.microsoft.com/office/drawing/2014/main" id="{B0AEB96E-49C5-431F-8CBC-71B38085A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825" y="4038600"/>
            <a:ext cx="14605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Centerless grinding wheel</a:t>
            </a:r>
          </a:p>
        </p:txBody>
      </p:sp>
      <p:sp>
        <p:nvSpPr>
          <p:cNvPr id="26642" name="Rectangle 77">
            <a:extLst>
              <a:ext uri="{FF2B5EF4-FFF2-40B4-BE49-F238E27FC236}">
                <a16:creationId xmlns:a16="http://schemas.microsoft.com/office/drawing/2014/main" id="{A7548365-15C0-44D3-BE5F-1ABCCD8CC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3963" y="4038600"/>
            <a:ext cx="12382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Insert grinding wheel</a:t>
            </a:r>
          </a:p>
        </p:txBody>
      </p:sp>
      <p:sp>
        <p:nvSpPr>
          <p:cNvPr id="26643" name="Rectangle 77">
            <a:extLst>
              <a:ext uri="{FF2B5EF4-FFF2-40B4-BE49-F238E27FC236}">
                <a16:creationId xmlns:a16="http://schemas.microsoft.com/office/drawing/2014/main" id="{FAD12B8D-C304-4FA9-93A4-C922C3A4A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0" y="2446338"/>
            <a:ext cx="14843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Rotary dresser for bearing</a:t>
            </a:r>
          </a:p>
        </p:txBody>
      </p:sp>
      <p:sp>
        <p:nvSpPr>
          <p:cNvPr id="26644" name="Rectangle 77">
            <a:extLst>
              <a:ext uri="{FF2B5EF4-FFF2-40B4-BE49-F238E27FC236}">
                <a16:creationId xmlns:a16="http://schemas.microsoft.com/office/drawing/2014/main" id="{1DBD8BF2-79A8-4F10-8F91-FD4742F8F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5563" y="2446338"/>
            <a:ext cx="11128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Rotary dresser for </a:t>
            </a:r>
          </a:p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injection nozzle</a:t>
            </a:r>
          </a:p>
        </p:txBody>
      </p:sp>
      <p:sp>
        <p:nvSpPr>
          <p:cNvPr id="45077" name="TextBox 41">
            <a:extLst>
              <a:ext uri="{FF2B5EF4-FFF2-40B4-BE49-F238E27FC236}">
                <a16:creationId xmlns:a16="http://schemas.microsoft.com/office/drawing/2014/main" id="{87C967EA-06E7-4480-B9DC-FF9EDE844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92" y="1723569"/>
            <a:ext cx="1846263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기계부품</a:t>
            </a:r>
          </a:p>
        </p:txBody>
      </p:sp>
      <p:sp>
        <p:nvSpPr>
          <p:cNvPr id="58" name="Rectangle 8">
            <a:extLst>
              <a:ext uri="{FF2B5EF4-FFF2-40B4-BE49-F238E27FC236}">
                <a16:creationId xmlns:a16="http://schemas.microsoft.com/office/drawing/2014/main" id="{B06053FE-C494-492C-B4F2-98B0E48A1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58" y="2971794"/>
            <a:ext cx="1509751" cy="1008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38100" h="38100"/>
          </a:sp3d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081" name="TextBox 41">
            <a:extLst>
              <a:ext uri="{FF2B5EF4-FFF2-40B4-BE49-F238E27FC236}">
                <a16:creationId xmlns:a16="http://schemas.microsoft.com/office/drawing/2014/main" id="{A4054037-3571-4363-9ADB-AA222F864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92" y="3275739"/>
            <a:ext cx="1846263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공구</a:t>
            </a:r>
            <a:r>
              <a: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</a:t>
            </a: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금형</a:t>
            </a:r>
          </a:p>
        </p:txBody>
      </p:sp>
      <p:sp>
        <p:nvSpPr>
          <p:cNvPr id="60" name="Rectangle 8">
            <a:extLst>
              <a:ext uri="{FF2B5EF4-FFF2-40B4-BE49-F238E27FC236}">
                <a16:creationId xmlns:a16="http://schemas.microsoft.com/office/drawing/2014/main" id="{F4B58827-7BD5-4F81-B71D-8955F4121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58" y="4591041"/>
            <a:ext cx="1509751" cy="1008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38100" h="38100"/>
          </a:sp3d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085" name="TextBox 41">
            <a:extLst>
              <a:ext uri="{FF2B5EF4-FFF2-40B4-BE49-F238E27FC236}">
                <a16:creationId xmlns:a16="http://schemas.microsoft.com/office/drawing/2014/main" id="{DEFAB5FF-1E85-448B-B85C-D13300C09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92" y="4882782"/>
            <a:ext cx="1846263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유리</a:t>
            </a:r>
            <a:r>
              <a: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</a:t>
            </a: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광학</a:t>
            </a:r>
          </a:p>
        </p:txBody>
      </p:sp>
      <p:pic>
        <p:nvPicPr>
          <p:cNvPr id="35871" name="그림 53">
            <a:extLst>
              <a:ext uri="{FF2B5EF4-FFF2-40B4-BE49-F238E27FC236}">
                <a16:creationId xmlns:a16="http://schemas.microsoft.com/office/drawing/2014/main" id="{3BE467E0-5FC5-4E46-89B0-9DE85D62483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05542" y="4589464"/>
            <a:ext cx="1202605" cy="93552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BE022AF1-29D0-47FF-A9C6-1F4971E0072E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1968183" y="1448288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57" name="Picture 48" descr="http://ehwadia.xyz/wp-content/uploads/2018/09/Bearing-1-400x320.jpg">
            <a:extLst>
              <a:ext uri="{FF2B5EF4-FFF2-40B4-BE49-F238E27FC236}">
                <a16:creationId xmlns:a16="http://schemas.microsoft.com/office/drawing/2014/main" id="{FAF901C9-0BB3-493E-A868-E3E44265E8D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62586" y="1448288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59" name="Picture 50" descr="http://ehwadia.xyz/wp-content/uploads/2018/10/turning-4-2-1-400x320.jpg">
            <a:extLst>
              <a:ext uri="{FF2B5EF4-FFF2-40B4-BE49-F238E27FC236}">
                <a16:creationId xmlns:a16="http://schemas.microsoft.com/office/drawing/2014/main" id="{F25656DE-C11D-4ACF-BA33-BD6528542F8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56989" y="1448288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7B40B253-6377-4B36-B0E5-BBD2112E4970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6151392" y="1448288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22E8A496-D847-4700-9C9A-18C93AD39467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7545794" y="1448288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3BF5FBEC-899C-4D25-890C-1E2CDE9FAF7F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7545600" y="2999134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65" name="Picture 52" descr="http://ehwadia.xyz/wp-content/uploads/2018/10/rotating4-400x320.jpg">
            <a:extLst>
              <a:ext uri="{FF2B5EF4-FFF2-40B4-BE49-F238E27FC236}">
                <a16:creationId xmlns:a16="http://schemas.microsoft.com/office/drawing/2014/main" id="{6F472C06-A1A7-4698-8B42-F2145E11E9C7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764426" y="2999134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66" name="Picture 54" descr="http://ehwadia.xyz/wp-content/uploads/2018/10/glass-4-400x320.jpg">
            <a:extLst>
              <a:ext uri="{FF2B5EF4-FFF2-40B4-BE49-F238E27FC236}">
                <a16:creationId xmlns:a16="http://schemas.microsoft.com/office/drawing/2014/main" id="{500E8BF5-B880-4B8D-9350-BBDD60F92D7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3600" y="4588987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pic>
        <p:nvPicPr>
          <p:cNvPr id="35896" name="Picture 56" descr="http://ehwadia.xyz/wp-content/uploads/2018/10/glass-1-400x320.jpg">
            <a:extLst>
              <a:ext uri="{FF2B5EF4-FFF2-40B4-BE49-F238E27FC236}">
                <a16:creationId xmlns:a16="http://schemas.microsoft.com/office/drawing/2014/main" id="{2F1828EB-B844-4B8F-A2EE-88D8EA5938C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362069" y="4588987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sp>
        <p:nvSpPr>
          <p:cNvPr id="26665" name="Rectangle 77">
            <a:extLst>
              <a:ext uri="{FF2B5EF4-FFF2-40B4-BE49-F238E27FC236}">
                <a16:creationId xmlns:a16="http://schemas.microsoft.com/office/drawing/2014/main" id="{DB31CF8A-634B-4A59-9C03-A6B79482B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3613" y="5629275"/>
            <a:ext cx="10429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Automotive glass</a:t>
            </a:r>
          </a:p>
        </p:txBody>
      </p:sp>
      <p:pic>
        <p:nvPicPr>
          <p:cNvPr id="35898" name="Picture 58" descr="http://ehwadia.xyz/wp-content/uploads/2018/10/glass-2-400x320.jpg">
            <a:extLst>
              <a:ext uri="{FF2B5EF4-FFF2-40B4-BE49-F238E27FC236}">
                <a16:creationId xmlns:a16="http://schemas.microsoft.com/office/drawing/2014/main" id="{78A5237C-97EF-44E3-84D4-DCF293388F2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740538" y="4588987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sp>
        <p:nvSpPr>
          <p:cNvPr id="26667" name="Rectangle 77">
            <a:extLst>
              <a:ext uri="{FF2B5EF4-FFF2-40B4-BE49-F238E27FC236}">
                <a16:creationId xmlns:a16="http://schemas.microsoft.com/office/drawing/2014/main" id="{C1FC1B05-F615-4049-813A-A5D9B15B8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5" y="5629275"/>
            <a:ext cx="12684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Home appliance glass</a:t>
            </a:r>
          </a:p>
        </p:txBody>
      </p:sp>
      <p:pic>
        <p:nvPicPr>
          <p:cNvPr id="35900" name="Picture 60" descr="http://ehwadia.xyz/wp-content/uploads/2018/10/glass-3-400x320.jpg">
            <a:extLst>
              <a:ext uri="{FF2B5EF4-FFF2-40B4-BE49-F238E27FC236}">
                <a16:creationId xmlns:a16="http://schemas.microsoft.com/office/drawing/2014/main" id="{0248A337-7FAD-4CFC-8537-41E765A6DBF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119008" y="4588987"/>
            <a:ext cx="1260000" cy="93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25400" prstMaterial="matte">
            <a:contourClr>
              <a:srgbClr val="FFFFFF"/>
            </a:contourClr>
          </a:sp3d>
        </p:spPr>
      </p:pic>
      <p:sp>
        <p:nvSpPr>
          <p:cNvPr id="26669" name="Rectangle 77">
            <a:extLst>
              <a:ext uri="{FF2B5EF4-FFF2-40B4-BE49-F238E27FC236}">
                <a16:creationId xmlns:a16="http://schemas.microsoft.com/office/drawing/2014/main" id="{66B0355D-1B35-41C9-B9BF-0F17E917F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463" y="5629275"/>
            <a:ext cx="1112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en-US" altLang="ko-KR" sz="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Architectural glass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FD4B44-09BE-E33D-E226-0EDDB69B1E33}"/>
              </a:ext>
            </a:extLst>
          </p:cNvPr>
          <p:cNvSpPr txBox="1"/>
          <p:nvPr/>
        </p:nvSpPr>
        <p:spPr>
          <a:xfrm>
            <a:off x="1158575" y="250350"/>
            <a:ext cx="488902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ko-KR" altLang="en-US" sz="2400" dirty="0" err="1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이화다이아몬드</a:t>
            </a:r>
            <a:r>
              <a:rPr lang="ko-KR" altLang="en-US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 정밀가공사업부 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023BB8D-828C-CCBD-B379-F7920557534F}"/>
              </a:ext>
            </a:extLst>
          </p:cNvPr>
          <p:cNvSpPr/>
          <p:nvPr/>
        </p:nvSpPr>
        <p:spPr>
          <a:xfrm>
            <a:off x="430893" y="712374"/>
            <a:ext cx="8028351" cy="5546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 descr="트랙에 경주용 자동차">
            <a:extLst>
              <a:ext uri="{FF2B5EF4-FFF2-40B4-BE49-F238E27FC236}">
                <a16:creationId xmlns:a16="http://schemas.microsoft.com/office/drawing/2014/main" id="{BD3CDD26-63CB-2055-39B9-3B0A92A4FF9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3" y="176913"/>
            <a:ext cx="684723" cy="5160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49D5D4E-EE10-52BE-BEF3-6747A2190D1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8C3DA8D5-5294-00DA-B1C5-5FFC8A2C7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712022"/>
              </p:ext>
            </p:extLst>
          </p:nvPr>
        </p:nvGraphicFramePr>
        <p:xfrm>
          <a:off x="323528" y="974479"/>
          <a:ext cx="8496944" cy="5672172"/>
        </p:xfrm>
        <a:graphic>
          <a:graphicData uri="http://schemas.openxmlformats.org/drawingml/2006/table">
            <a:tbl>
              <a:tblPr/>
              <a:tblGrid>
                <a:gridCol w="1944216">
                  <a:extLst>
                    <a:ext uri="{9D8B030D-6E8A-4147-A177-3AD203B41FA5}">
                      <a16:colId xmlns:a16="http://schemas.microsoft.com/office/drawing/2014/main" val="1960817372"/>
                    </a:ext>
                  </a:extLst>
                </a:gridCol>
                <a:gridCol w="6552728">
                  <a:extLst>
                    <a:ext uri="{9D8B030D-6E8A-4147-A177-3AD203B41FA5}">
                      <a16:colId xmlns:a16="http://schemas.microsoft.com/office/drawing/2014/main" val="1036110949"/>
                    </a:ext>
                  </a:extLst>
                </a:gridCol>
              </a:tblGrid>
              <a:tr h="6708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 내용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33056"/>
                  </a:ext>
                </a:extLst>
              </a:tr>
              <a:tr h="7564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모집 부문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전자사업부 반도체 관련 생산 공정 </a:t>
                      </a:r>
                      <a:r>
                        <a:rPr lang="en-US" altLang="ko-KR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(CMP)</a:t>
                      </a:r>
                      <a:endParaRPr lang="ko-KR" altLang="en-US" sz="1600" b="1" kern="0" spc="0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147110"/>
                  </a:ext>
                </a:extLst>
              </a:tr>
              <a:tr h="7891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수행 직무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kern="0" spc="0" baseline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세팅</a:t>
                      </a:r>
                      <a:r>
                        <a:rPr lang="en-US" altLang="ko-KR" sz="1600" b="1" kern="0" spc="0" baseline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kern="0" spc="0" baseline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코팅</a:t>
                      </a:r>
                      <a:r>
                        <a:rPr lang="en-US" altLang="ko-KR" sz="1600" b="1" kern="0" spc="0" baseline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0" baseline="0" dirty="0" err="1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진공로</a:t>
                      </a:r>
                      <a:r>
                        <a:rPr lang="ko-KR" altLang="en-US" sz="1600" b="1" kern="0" spc="0" baseline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가동</a:t>
                      </a:r>
                      <a:r>
                        <a:rPr lang="en-US" altLang="ko-KR" sz="1600" b="1" kern="0" spc="0" baseline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드레싱</a:t>
                      </a:r>
                      <a:r>
                        <a:rPr lang="en-US" altLang="ko-KR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현미경검사</a:t>
                      </a:r>
                      <a:r>
                        <a:rPr lang="en-US" altLang="ko-KR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포장 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733995"/>
                  </a:ext>
                </a:extLst>
              </a:tr>
              <a:tr h="8485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자격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en-US" altLang="ko-KR" sz="1600" b="1" i="0" u="none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• </a:t>
                      </a:r>
                      <a:r>
                        <a:rPr lang="ko-KR" altLang="en-US" sz="1600" b="1" i="0" u="none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해외여행 결격사유가 </a:t>
                      </a:r>
                      <a:r>
                        <a:rPr lang="ko-KR" altLang="en-US" sz="1600" b="1" i="0" u="none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없는자</a:t>
                      </a:r>
                      <a:endParaRPr lang="en-US" altLang="ko-KR" sz="1600" b="1" i="0" u="none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en-US" altLang="ko-KR" sz="1600" b="1" i="0" u="none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• </a:t>
                      </a:r>
                      <a:r>
                        <a:rPr lang="ko-KR" altLang="en-US" sz="1600" b="1" i="0" u="none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신체 건강한 자 </a:t>
                      </a:r>
                      <a:r>
                        <a:rPr lang="en-US" altLang="ko-KR" sz="1600" b="1" i="0" u="none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병역필</a:t>
                      </a:r>
                      <a:r>
                        <a:rPr lang="en-US" altLang="ko-KR" sz="1600" b="1" i="0" u="none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 </a:t>
                      </a:r>
                      <a:r>
                        <a:rPr lang="ko-KR" altLang="en-US" sz="1600" b="1" i="0" u="none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전공 무관</a:t>
                      </a:r>
                      <a:endParaRPr lang="ko-KR" altLang="en-US" sz="1600" b="1" kern="0" spc="0" baseline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76565"/>
                  </a:ext>
                </a:extLst>
              </a:tr>
              <a:tr h="10147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근무 형태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en-US" altLang="ko-KR" sz="1600" b="1" i="0" u="none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시프트 근무 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+ 2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교대근무 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고정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l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1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 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=5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 휴일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l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2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 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=5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 휴일</a:t>
                      </a:r>
                      <a:r>
                        <a:rPr lang="en-US" altLang="ko-KR" sz="1600" b="1" i="0" u="none" dirty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kern="0" spc="0" baseline="0" dirty="0">
                        <a:solidFill>
                          <a:srgbClr val="0000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056220"/>
                  </a:ext>
                </a:extLst>
              </a:tr>
              <a:tr h="7718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고용 조건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계약직</a:t>
                      </a:r>
                      <a:r>
                        <a:rPr lang="en-US" altLang="ko-KR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후</a:t>
                      </a:r>
                      <a:r>
                        <a:rPr lang="en-US" altLang="ko-KR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 </a:t>
                      </a: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</a:t>
                      </a:r>
                      <a:r>
                        <a:rPr lang="en-US" altLang="ko-KR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kern="0" spc="0" baseline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심사후</a:t>
                      </a: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정년까지 고용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413701"/>
                  </a:ext>
                </a:extLst>
              </a:tr>
              <a:tr h="82055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근무 장소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buNone/>
                      </a:pP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오산 본사 </a:t>
                      </a:r>
                      <a:r>
                        <a:rPr lang="en-US" altLang="ko-KR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경기도 오산시 남부대로 </a:t>
                      </a:r>
                      <a:r>
                        <a:rPr lang="en-US" altLang="ko-KR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374, </a:t>
                      </a:r>
                      <a:r>
                        <a:rPr lang="ko-KR" altLang="en-US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원동</a:t>
                      </a:r>
                      <a:r>
                        <a:rPr lang="en-US" altLang="ko-KR" sz="16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b="1" kern="0" spc="0" baseline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16713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2FEFBF5-67CA-4098-8560-15C28E96B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5197" y="2584450"/>
            <a:ext cx="11998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8EF48C-2B62-7A74-82F4-51D612BE8275}"/>
              </a:ext>
            </a:extLst>
          </p:cNvPr>
          <p:cNvSpPr txBox="1"/>
          <p:nvPr/>
        </p:nvSpPr>
        <p:spPr>
          <a:xfrm>
            <a:off x="1259632" y="260993"/>
            <a:ext cx="488902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ko-KR" altLang="en-US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생산직 모집 요강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B216F35-09B5-5043-3321-1FBBE99C2DBB}"/>
              </a:ext>
            </a:extLst>
          </p:cNvPr>
          <p:cNvSpPr/>
          <p:nvPr/>
        </p:nvSpPr>
        <p:spPr>
          <a:xfrm>
            <a:off x="430893" y="712374"/>
            <a:ext cx="8028351" cy="5546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래픽 9" descr="영웅 남자 단색으로 채워진">
            <a:extLst>
              <a:ext uri="{FF2B5EF4-FFF2-40B4-BE49-F238E27FC236}">
                <a16:creationId xmlns:a16="http://schemas.microsoft.com/office/drawing/2014/main" id="{22D6F5C9-93E7-69CD-AAD3-B391BFAFF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6999" y="600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13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50E0393-6B6C-E4B3-9FEF-2E7ABDCCDA7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1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20016F5-003D-692E-75C1-19451AC9E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1" y="1284625"/>
            <a:ext cx="8982075" cy="50468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07CED1-298B-BC51-1630-2C019819FB84}"/>
              </a:ext>
            </a:extLst>
          </p:cNvPr>
          <p:cNvSpPr txBox="1"/>
          <p:nvPr/>
        </p:nvSpPr>
        <p:spPr>
          <a:xfrm>
            <a:off x="1331640" y="291760"/>
            <a:ext cx="3744416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altLang="ko-KR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JOB-CMP </a:t>
            </a:r>
            <a:r>
              <a:rPr lang="ko-KR" altLang="en-US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생산 공정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D96869F-A375-4A9F-B34F-B3807888E7F7}"/>
              </a:ext>
            </a:extLst>
          </p:cNvPr>
          <p:cNvSpPr/>
          <p:nvPr/>
        </p:nvSpPr>
        <p:spPr>
          <a:xfrm>
            <a:off x="430893" y="712374"/>
            <a:ext cx="8028351" cy="5546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래픽 10" descr="건배 윤곽선">
            <a:extLst>
              <a:ext uri="{FF2B5EF4-FFF2-40B4-BE49-F238E27FC236}">
                <a16:creationId xmlns:a16="http://schemas.microsoft.com/office/drawing/2014/main" id="{058F9AB0-E295-F5FA-491F-370DBF0764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6677" y="1731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49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0A87EBF-A6E0-E70C-3B37-C27316CDDC3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1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개체 5">
            <a:extLst>
              <a:ext uri="{FF2B5EF4-FFF2-40B4-BE49-F238E27FC236}">
                <a16:creationId xmlns:a16="http://schemas.microsoft.com/office/drawing/2014/main" id="{8E81152D-BEE7-0A6B-50CE-36FCE0590B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496772"/>
              </p:ext>
            </p:extLst>
          </p:nvPr>
        </p:nvGraphicFramePr>
        <p:xfrm>
          <a:off x="323528" y="985838"/>
          <a:ext cx="8496944" cy="5395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105828" imgH="4886325" progId="Excel.Sheet.12">
                  <p:embed/>
                </p:oleObj>
              </mc:Choice>
              <mc:Fallback>
                <p:oleObj name="Worksheet" r:id="rId3" imgW="9105828" imgH="48863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985838"/>
                        <a:ext cx="8496944" cy="539549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FA9096-DEBA-F9DB-A406-A09E192E1798}"/>
              </a:ext>
            </a:extLst>
          </p:cNvPr>
          <p:cNvSpPr txBox="1"/>
          <p:nvPr/>
        </p:nvSpPr>
        <p:spPr>
          <a:xfrm>
            <a:off x="1331640" y="291760"/>
            <a:ext cx="3744416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ko-KR" altLang="en-US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임금 등 근로조건 내용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8243C9-CF88-239D-1A0A-4D2A3B594106}"/>
              </a:ext>
            </a:extLst>
          </p:cNvPr>
          <p:cNvSpPr/>
          <p:nvPr/>
        </p:nvSpPr>
        <p:spPr>
          <a:xfrm>
            <a:off x="430893" y="712374"/>
            <a:ext cx="8028351" cy="5546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래픽 8" descr="날아가는 돈 윤곽선">
            <a:extLst>
              <a:ext uri="{FF2B5EF4-FFF2-40B4-BE49-F238E27FC236}">
                <a16:creationId xmlns:a16="http://schemas.microsoft.com/office/drawing/2014/main" id="{4FE41998-7653-00F8-0ED2-60F3B3CFED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6044" y="7143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5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35E371C-837F-FC11-ACBA-E8EBBA1D3E0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1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AutoShape 202">
            <a:extLst>
              <a:ext uri="{FF2B5EF4-FFF2-40B4-BE49-F238E27FC236}">
                <a16:creationId xmlns:a16="http://schemas.microsoft.com/office/drawing/2014/main" id="{8C8A27BE-F352-5595-5B77-475932405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7976" y="5222028"/>
            <a:ext cx="5016293" cy="1134979"/>
          </a:xfrm>
          <a:prstGeom prst="roundRect">
            <a:avLst>
              <a:gd name="adj" fmla="val 0"/>
            </a:avLst>
          </a:prstGeom>
          <a:solidFill>
            <a:schemeClr val="bg1">
              <a:alpha val="38039"/>
            </a:schemeClr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AAF02C43-55AA-4452-988C-0BAB0BAE83C8}"/>
              </a:ext>
            </a:extLst>
          </p:cNvPr>
          <p:cNvGrpSpPr/>
          <p:nvPr/>
        </p:nvGrpSpPr>
        <p:grpSpPr>
          <a:xfrm>
            <a:off x="285646" y="776805"/>
            <a:ext cx="8114243" cy="4681036"/>
            <a:chOff x="835316" y="685135"/>
            <a:chExt cx="7339072" cy="4681036"/>
          </a:xfrm>
        </p:grpSpPr>
        <p:sp>
          <p:nvSpPr>
            <p:cNvPr id="3" name="AutoShape 200">
              <a:extLst>
                <a:ext uri="{FF2B5EF4-FFF2-40B4-BE49-F238E27FC236}">
                  <a16:creationId xmlns:a16="http://schemas.microsoft.com/office/drawing/2014/main" id="{00B2E9D5-2729-2649-CA10-CDF4AD861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3985" y="844590"/>
              <a:ext cx="4537753" cy="1239113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3803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5" name="Picture 196" descr="01">
              <a:extLst>
                <a:ext uri="{FF2B5EF4-FFF2-40B4-BE49-F238E27FC236}">
                  <a16:creationId xmlns:a16="http://schemas.microsoft.com/office/drawing/2014/main" id="{9578B7CC-A544-F004-FE56-574DBF723B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contras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79" r="40340"/>
            <a:stretch>
              <a:fillRect/>
            </a:stretch>
          </p:blipFill>
          <p:spPr bwMode="auto">
            <a:xfrm>
              <a:off x="835316" y="685135"/>
              <a:ext cx="3022600" cy="188856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304">
              <a:extLst>
                <a:ext uri="{FF2B5EF4-FFF2-40B4-BE49-F238E27FC236}">
                  <a16:creationId xmlns:a16="http://schemas.microsoft.com/office/drawing/2014/main" id="{A849C9DE-2F46-2DF0-F1AA-1F0A39DDC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5077" y="1272468"/>
              <a:ext cx="116188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kumimoji="0" lang="ko-KR" altLang="en-US" sz="2000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생활안정</a:t>
              </a:r>
            </a:p>
          </p:txBody>
        </p:sp>
        <p:sp>
          <p:nvSpPr>
            <p:cNvPr id="11" name="AutoShape 202">
              <a:extLst>
                <a:ext uri="{FF2B5EF4-FFF2-40B4-BE49-F238E27FC236}">
                  <a16:creationId xmlns:a16="http://schemas.microsoft.com/office/drawing/2014/main" id="{A75C323D-1F37-1E3D-6C4B-1D6F32AE82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637" y="2331085"/>
              <a:ext cx="4537075" cy="111868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dirty="0"/>
            </a:p>
          </p:txBody>
        </p:sp>
        <p:pic>
          <p:nvPicPr>
            <p:cNvPr id="14" name="Picture 203" descr="01">
              <a:extLst>
                <a:ext uri="{FF2B5EF4-FFF2-40B4-BE49-F238E27FC236}">
                  <a16:creationId xmlns:a16="http://schemas.microsoft.com/office/drawing/2014/main" id="{6B10A1E5-FDB7-B20D-D1D9-469E4ED911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12000" contrast="26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79" r="40340"/>
            <a:stretch>
              <a:fillRect/>
            </a:stretch>
          </p:blipFill>
          <p:spPr bwMode="auto">
            <a:xfrm>
              <a:off x="864912" y="2097287"/>
              <a:ext cx="3022600" cy="1779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AutoShape 206">
              <a:extLst>
                <a:ext uri="{FF2B5EF4-FFF2-40B4-BE49-F238E27FC236}">
                  <a16:creationId xmlns:a16="http://schemas.microsoft.com/office/drawing/2014/main" id="{5B6C9B26-0C24-3155-50CA-FFD001B38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5246" y="3669097"/>
              <a:ext cx="4537076" cy="128564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pic>
          <p:nvPicPr>
            <p:cNvPr id="18" name="Picture 207" descr="01">
              <a:extLst>
                <a:ext uri="{FF2B5EF4-FFF2-40B4-BE49-F238E27FC236}">
                  <a16:creationId xmlns:a16="http://schemas.microsoft.com/office/drawing/2014/main" id="{5FE47706-3BEF-169B-57F0-055FDA8711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-6000" contras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79" r="40340"/>
            <a:stretch>
              <a:fillRect/>
            </a:stretch>
          </p:blipFill>
          <p:spPr bwMode="auto">
            <a:xfrm>
              <a:off x="859379" y="3533598"/>
              <a:ext cx="3022600" cy="1832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304">
              <a:extLst>
                <a:ext uri="{FF2B5EF4-FFF2-40B4-BE49-F238E27FC236}">
                  <a16:creationId xmlns:a16="http://schemas.microsoft.com/office/drawing/2014/main" id="{A2D12510-315F-B0CC-75A6-E4006F321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7313" y="3767909"/>
              <a:ext cx="4537075" cy="1169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kumimoji="0"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경조사 특별휴가</a:t>
              </a:r>
              <a:r>
                <a:rPr kumimoji="0"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0"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경조금</a:t>
              </a:r>
              <a:r>
                <a:rPr kumimoji="0"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kumimoji="0"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장례용품 지원</a:t>
              </a:r>
            </a:p>
            <a:p>
              <a:pPr eaLnBrk="1" hangingPunct="1"/>
              <a:r>
                <a:rPr kumimoji="0"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우수사원 포상</a:t>
              </a:r>
            </a:p>
            <a:p>
              <a:pPr eaLnBrk="1" hangingPunct="1"/>
              <a:r>
                <a:rPr kumimoji="0"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장기근속 포상 및 국내외 여행 지원</a:t>
              </a:r>
            </a:p>
            <a:p>
              <a:pPr eaLnBrk="1" hangingPunct="1"/>
              <a:r>
                <a:rPr kumimoji="0"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창립기념일 선물</a:t>
              </a:r>
            </a:p>
            <a:p>
              <a:pPr eaLnBrk="1" hangingPunct="1"/>
              <a:r>
                <a:rPr kumimoji="0"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</a:t>
              </a:r>
              <a:r>
                <a:rPr kumimoji="0" lang="ko-KR" altLang="en-US" sz="1400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전직원</a:t>
              </a:r>
              <a:r>
                <a:rPr kumimoji="0"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단체 상해보험 가입</a:t>
              </a:r>
              <a:endParaRPr lang="en-US" altLang="ko-KR" sz="1400" dirty="0">
                <a:latin typeface="Arial" panose="020B0604020202020204" pitchFamily="34" charset="0"/>
              </a:endParaRPr>
            </a:p>
          </p:txBody>
        </p:sp>
        <p:pic>
          <p:nvPicPr>
            <p:cNvPr id="26" name="그림 25" descr="화이트, 클립아트, 그래픽, 디자인이(가) 표시된 사진&#10;&#10;자동 생성된 설명">
              <a:extLst>
                <a:ext uri="{FF2B5EF4-FFF2-40B4-BE49-F238E27FC236}">
                  <a16:creationId xmlns:a16="http://schemas.microsoft.com/office/drawing/2014/main" id="{ED864C84-2CC6-F429-41A6-7311F9FC6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835" y="1238031"/>
              <a:ext cx="447590" cy="349218"/>
            </a:xfrm>
            <a:prstGeom prst="rect">
              <a:avLst/>
            </a:prstGeom>
          </p:spPr>
        </p:pic>
        <p:sp>
          <p:nvSpPr>
            <p:cNvPr id="27" name="Rectangle 304">
              <a:extLst>
                <a:ext uri="{FF2B5EF4-FFF2-40B4-BE49-F238E27FC236}">
                  <a16:creationId xmlns:a16="http://schemas.microsoft.com/office/drawing/2014/main" id="{A35238EC-CE16-ADAC-736B-050B7B8112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089" y="2629045"/>
              <a:ext cx="11470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kumimoji="0" lang="ko-KR" altLang="en-US" sz="2000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여가생활</a:t>
              </a:r>
            </a:p>
          </p:txBody>
        </p:sp>
        <p:sp>
          <p:nvSpPr>
            <p:cNvPr id="29" name="Rectangle 304">
              <a:extLst>
                <a:ext uri="{FF2B5EF4-FFF2-40B4-BE49-F238E27FC236}">
                  <a16:creationId xmlns:a16="http://schemas.microsoft.com/office/drawing/2014/main" id="{6C0CEC44-7C1D-067C-524B-CEB56BDEC9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4321" y="4106199"/>
              <a:ext cx="13176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kumimoji="0" lang="ko-KR" altLang="en-US" sz="2000" spc="-1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의욕증진</a:t>
              </a:r>
            </a:p>
          </p:txBody>
        </p:sp>
        <p:pic>
          <p:nvPicPr>
            <p:cNvPr id="34" name="그림 33" descr="바퀴, 교통, 자전거 바퀴, 차량이(가) 표시된 사진&#10;&#10;자동 생성된 설명">
              <a:extLst>
                <a:ext uri="{FF2B5EF4-FFF2-40B4-BE49-F238E27FC236}">
                  <a16:creationId xmlns:a16="http://schemas.microsoft.com/office/drawing/2014/main" id="{C5B04190-2B0A-2F6E-3322-9F14471B1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408" y="2586246"/>
              <a:ext cx="645296" cy="347104"/>
            </a:xfrm>
            <a:prstGeom prst="rect">
              <a:avLst/>
            </a:prstGeom>
          </p:spPr>
        </p:pic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62E6188B-ED57-EDF9-968D-C7420ED0B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4283" y="4119212"/>
              <a:ext cx="450794" cy="304762"/>
            </a:xfrm>
            <a:prstGeom prst="rect">
              <a:avLst/>
            </a:prstGeom>
          </p:spPr>
        </p:pic>
        <p:sp>
          <p:nvSpPr>
            <p:cNvPr id="23" name="Rectangle 304">
              <a:extLst>
                <a:ext uri="{FF2B5EF4-FFF2-40B4-BE49-F238E27FC236}">
                  <a16:creationId xmlns:a16="http://schemas.microsoft.com/office/drawing/2014/main" id="{81460C05-9E7A-4A45-AA8D-A44061F1D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637" y="883804"/>
              <a:ext cx="4537075" cy="12772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en-US" altLang="ko-KR" sz="7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eaLnBrk="1" hangingPunct="1"/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</a:t>
              </a:r>
              <a:r>
                <a:rPr lang="ko-KR" altLang="en-US" sz="140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복지포인트 제공</a:t>
              </a:r>
              <a:endPara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ea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자녀 학자금 지원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대학교 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8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학기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</a:p>
            <a:p>
              <a:pPr ea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자녀 출산 및 입학 축하금 지원</a:t>
              </a:r>
            </a:p>
            <a:p>
              <a:pPr eaLnBrk="1" hangingPunct="1"/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사내식당 및 통근버스 운영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수원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오산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평택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</a:p>
            <a:p>
              <a:pPr eaLnBrk="1" hangingPunct="1"/>
              <a:endPara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Rectangle 304">
              <a:extLst>
                <a:ext uri="{FF2B5EF4-FFF2-40B4-BE49-F238E27FC236}">
                  <a16:creationId xmlns:a16="http://schemas.microsoft.com/office/drawing/2014/main" id="{D9ED91EB-2F25-492B-81E4-7F8047D1D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664" y="2498973"/>
              <a:ext cx="4537075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전국 리조트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콘도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및 </a:t>
              </a:r>
              <a:r>
                <a:rPr lang="ko-KR" altLang="en-US" sz="1400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휴양소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운영</a:t>
              </a:r>
            </a:p>
            <a:p>
              <a:pPr eaLnBrk="1" hangingPunct="1"/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정기 하계휴가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(5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및 휴가비 지원</a:t>
              </a:r>
            </a:p>
            <a:p>
              <a:pPr eaLnBrk="1" hangingPunct="1"/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◦ 사내 동호회 활동 지원 </a:t>
              </a:r>
              <a:endPara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ea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  (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축구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볼링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테니스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등산 등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</a:p>
          </p:txBody>
        </p:sp>
      </p:grpSp>
      <p:sp>
        <p:nvSpPr>
          <p:cNvPr id="28" name="Rectangle 304">
            <a:extLst>
              <a:ext uri="{FF2B5EF4-FFF2-40B4-BE49-F238E27FC236}">
                <a16:creationId xmlns:a16="http://schemas.microsoft.com/office/drawing/2014/main" id="{6410D499-AF3F-4CEC-B474-245304F40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7976" y="5260658"/>
            <a:ext cx="5016293" cy="10772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en-US" altLang="ko-KR" sz="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/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◦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 보험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연금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건강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고용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산재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/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◦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종합건강검진 지원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본인 및 배우자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/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◦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퇴직연금 제도</a:t>
            </a:r>
          </a:p>
          <a:p>
            <a:pPr eaLnBrk="1" hangingPunct="1"/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◦ 연차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반차 휴가 제도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Picture 203" descr="01">
            <a:extLst>
              <a:ext uri="{FF2B5EF4-FFF2-40B4-BE49-F238E27FC236}">
                <a16:creationId xmlns:a16="http://schemas.microsoft.com/office/drawing/2014/main" id="{C51CDD5F-8E3E-4248-BE9C-C473A7740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2000" contrast="2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79" r="40340"/>
          <a:stretch>
            <a:fillRect/>
          </a:stretch>
        </p:blipFill>
        <p:spPr bwMode="auto">
          <a:xfrm>
            <a:off x="312251" y="5046415"/>
            <a:ext cx="3341854" cy="1682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4">
            <a:extLst>
              <a:ext uri="{FF2B5EF4-FFF2-40B4-BE49-F238E27FC236}">
                <a16:creationId xmlns:a16="http://schemas.microsoft.com/office/drawing/2014/main" id="{71611F5A-2654-7802-C194-DD2C1F084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083" y="5532397"/>
            <a:ext cx="14568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20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후생 지원</a:t>
            </a:r>
          </a:p>
        </p:txBody>
      </p:sp>
      <p:pic>
        <p:nvPicPr>
          <p:cNvPr id="38" name="그림 37" descr="상징, 그래픽, 폰트, 클립아트이(가) 표시된 사진&#10;&#10;자동 생성된 설명">
            <a:extLst>
              <a:ext uri="{FF2B5EF4-FFF2-40B4-BE49-F238E27FC236}">
                <a16:creationId xmlns:a16="http://schemas.microsoft.com/office/drawing/2014/main" id="{9D561458-6962-87B0-2790-9DC7A555BA2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10" y="5475126"/>
            <a:ext cx="396802" cy="3327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D10FCB-314A-0BC9-9CD0-C5A213C96D86}"/>
              </a:ext>
            </a:extLst>
          </p:cNvPr>
          <p:cNvSpPr txBox="1"/>
          <p:nvPr/>
        </p:nvSpPr>
        <p:spPr>
          <a:xfrm>
            <a:off x="1331640" y="291760"/>
            <a:ext cx="3744416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ko-KR" altLang="en-US" sz="2400" dirty="0">
                <a:solidFill>
                  <a:srgbClr val="0F2C59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임금 등 근로조건 내용</a:t>
            </a:r>
            <a:endParaRPr sz="2400" b="1" i="0" u="none" dirty="0">
              <a:solidFill>
                <a:srgbClr val="0F2C59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D23F4F17-15C2-B1A8-5DD5-D296D4BD6BBD}"/>
              </a:ext>
            </a:extLst>
          </p:cNvPr>
          <p:cNvSpPr/>
          <p:nvPr/>
        </p:nvSpPr>
        <p:spPr>
          <a:xfrm>
            <a:off x="430893" y="712374"/>
            <a:ext cx="8028351" cy="5546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래픽 15" descr="하트가 있는 웃는 얼굴(윤곽선) 단색으로 채워진">
            <a:extLst>
              <a:ext uri="{FF2B5EF4-FFF2-40B4-BE49-F238E27FC236}">
                <a16:creationId xmlns:a16="http://schemas.microsoft.com/office/drawing/2014/main" id="{8D51C936-22F6-9781-2163-0395A77724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8885" y="2863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27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2803F-213C-BD42-C902-BA975CA85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>
            <a:extLst>
              <a:ext uri="{FF2B5EF4-FFF2-40B4-BE49-F238E27FC236}">
                <a16:creationId xmlns:a16="http://schemas.microsoft.com/office/drawing/2014/main" id="{8370E79D-7213-60D0-E5F9-FCE76C7A11E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694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2">
            <a:extLst>
              <a:ext uri="{FF2B5EF4-FFF2-40B4-BE49-F238E27FC236}">
                <a16:creationId xmlns:a16="http://schemas.microsoft.com/office/drawing/2014/main" id="{07FF156F-D5FB-DBBA-EB5B-A0BCBC132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6481763"/>
            <a:ext cx="22320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rPr>
              <a:t>EHWA DIAMOND / SINCE 1975</a:t>
            </a:r>
            <a:endParaRPr kumimoji="1" lang="en-US" altLang="ko-KR" sz="3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9220" name="직사각형 1">
            <a:extLst>
              <a:ext uri="{FF2B5EF4-FFF2-40B4-BE49-F238E27FC236}">
                <a16:creationId xmlns:a16="http://schemas.microsoft.com/office/drawing/2014/main" id="{2A95877E-6170-495F-8FCC-6F23E5BFE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3313" y="166688"/>
            <a:ext cx="163512" cy="192087"/>
          </a:xfrm>
          <a:prstGeom prst="rect">
            <a:avLst/>
          </a:prstGeom>
          <a:solidFill>
            <a:srgbClr val="060C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9221" name="직사각형 6">
            <a:extLst>
              <a:ext uri="{FF2B5EF4-FFF2-40B4-BE49-F238E27FC236}">
                <a16:creationId xmlns:a16="http://schemas.microsoft.com/office/drawing/2014/main" id="{FE316BEA-EA09-CB1E-8AF3-40BDCF45E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28775"/>
            <a:ext cx="9155113" cy="172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B0CCD8B7-9B06-CCE8-95D1-28A603062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401" y="1135063"/>
            <a:ext cx="9169401" cy="3293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이화다이아몬드에</a:t>
            </a:r>
            <a:r>
              <a:rPr kumimoji="1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입사해야 하는 이유</a:t>
            </a:r>
            <a:endParaRPr kumimoji="1" lang="en-US" altLang="ko-KR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</a:t>
            </a:r>
            <a:r>
              <a:rPr lang="ko-KR" alt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◆ 업계 국내 </a:t>
            </a:r>
            <a:r>
              <a:rPr lang="en-US" altLang="ko-KR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위 탄탄한 기업</a:t>
            </a:r>
            <a:endParaRPr lang="en-US" altLang="ko-K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◆ 글로벌 </a:t>
            </a:r>
            <a:r>
              <a:rPr lang="en-US" altLang="ko-KR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위 경쟁력</a:t>
            </a:r>
            <a:endParaRPr lang="en-US" altLang="ko-KR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</a:t>
            </a:r>
            <a:r>
              <a:rPr lang="ko-KR" alt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◆ </a:t>
            </a:r>
            <a:r>
              <a:rPr lang="en-US" altLang="ko-KR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Top tier </a:t>
            </a:r>
            <a:r>
              <a:rPr lang="ko-KR" alt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인재로 성장할 기회</a:t>
            </a:r>
            <a:endParaRPr kumimoji="1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223" name="그림 6" descr="텍스트, 폰트, 그래픽, 로고이(가) 표시된 사진&#10;&#10;자동 생성된 설명">
            <a:extLst>
              <a:ext uri="{FF2B5EF4-FFF2-40B4-BE49-F238E27FC236}">
                <a16:creationId xmlns:a16="http://schemas.microsoft.com/office/drawing/2014/main" id="{CC48B043-5316-2294-6771-8F494B65A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-82550"/>
            <a:ext cx="1017587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4B8DE10-9BFE-6FB1-D0E5-F01196FC3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712" y="4510822"/>
            <a:ext cx="5760640" cy="178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1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>
            <a:extLst>
              <a:ext uri="{FF2B5EF4-FFF2-40B4-BE49-F238E27FC236}">
                <a16:creationId xmlns:a16="http://schemas.microsoft.com/office/drawing/2014/main" id="{E77D3322-DFD7-47CF-9A2B-9155154F9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그림 3">
            <a:extLst>
              <a:ext uri="{FF2B5EF4-FFF2-40B4-BE49-F238E27FC236}">
                <a16:creationId xmlns:a16="http://schemas.microsoft.com/office/drawing/2014/main" id="{722F6550-767C-4AF1-B943-FDF8DA1A6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39"/>
          <a:stretch>
            <a:fillRect/>
          </a:stretch>
        </p:blipFill>
        <p:spPr bwMode="auto">
          <a:xfrm>
            <a:off x="3175" y="4225925"/>
            <a:ext cx="91440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그림 12" descr="구름.png">
            <a:extLst>
              <a:ext uri="{FF2B5EF4-FFF2-40B4-BE49-F238E27FC236}">
                <a16:creationId xmlns:a16="http://schemas.microsoft.com/office/drawing/2014/main" id="{DA0BEF9A-B07D-4172-A443-4A2CB9CCEB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0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2">
            <a:extLst>
              <a:ext uri="{FF2B5EF4-FFF2-40B4-BE49-F238E27FC236}">
                <a16:creationId xmlns:a16="http://schemas.microsoft.com/office/drawing/2014/main" id="{6F33BE03-8B5F-43CA-96B9-C0F7CDF5B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2500313"/>
            <a:ext cx="5497512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5400">
                <a:solidFill>
                  <a:srgbClr val="002060"/>
                </a:solidFill>
                <a:latin typeface="맑은 고딕" panose="020B0503020000020004" pitchFamily="50" charset="-127"/>
              </a:rPr>
              <a:t>Thank you!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ko-KR" sz="1000">
              <a:solidFill>
                <a:srgbClr val="000000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28678" name="그림 4">
            <a:extLst>
              <a:ext uri="{FF2B5EF4-FFF2-40B4-BE49-F238E27FC236}">
                <a16:creationId xmlns:a16="http://schemas.microsoft.com/office/drawing/2014/main" id="{180B2324-583B-443E-8134-0682FBED46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72"/>
          <a:stretch>
            <a:fillRect/>
          </a:stretch>
        </p:blipFill>
        <p:spPr bwMode="auto">
          <a:xfrm>
            <a:off x="0" y="5773738"/>
            <a:ext cx="4500563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그림 2" descr="텍스트, 폰트, 그래픽, 로고이(가) 표시된 사진&#10;&#10;자동 생성된 설명">
            <a:extLst>
              <a:ext uri="{FF2B5EF4-FFF2-40B4-BE49-F238E27FC236}">
                <a16:creationId xmlns:a16="http://schemas.microsoft.com/office/drawing/2014/main" id="{7A5CDDCE-2957-4B1C-8E69-40F68D275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-49213"/>
            <a:ext cx="10175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80" name="그룹 5">
            <a:extLst>
              <a:ext uri="{FF2B5EF4-FFF2-40B4-BE49-F238E27FC236}">
                <a16:creationId xmlns:a16="http://schemas.microsoft.com/office/drawing/2014/main" id="{79508E18-6B87-4840-BADB-E7F97E96D1A8}"/>
              </a:ext>
            </a:extLst>
          </p:cNvPr>
          <p:cNvGrpSpPr>
            <a:grpSpLocks/>
          </p:cNvGrpSpPr>
          <p:nvPr/>
        </p:nvGrpSpPr>
        <p:grpSpPr bwMode="auto">
          <a:xfrm>
            <a:off x="1843088" y="5360988"/>
            <a:ext cx="5457825" cy="1322387"/>
            <a:chOff x="1979712" y="5361102"/>
            <a:chExt cx="5457726" cy="1322357"/>
          </a:xfrm>
        </p:grpSpPr>
        <p:sp>
          <p:nvSpPr>
            <p:cNvPr id="28683" name="Text Box 2">
              <a:extLst>
                <a:ext uri="{FF2B5EF4-FFF2-40B4-BE49-F238E27FC236}">
                  <a16:creationId xmlns:a16="http://schemas.microsoft.com/office/drawing/2014/main" id="{CE304263-3974-465C-BED1-46CD12C79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3450" y="5715000"/>
              <a:ext cx="27717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400">
                  <a:solidFill>
                    <a:srgbClr val="002060"/>
                  </a:solidFill>
                  <a:latin typeface="Arial" panose="020B0604020202020204" pitchFamily="34" charset="0"/>
                </a:rPr>
                <a:t>EHWA DIAMOND / SINCE 1975</a:t>
              </a:r>
              <a:endParaRPr lang="en-US" altLang="ko-KR" sz="500">
                <a:solidFill>
                  <a:srgbClr val="00206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684" name="Text Box 2">
              <a:extLst>
                <a:ext uri="{FF2B5EF4-FFF2-40B4-BE49-F238E27FC236}">
                  <a16:creationId xmlns:a16="http://schemas.microsoft.com/office/drawing/2014/main" id="{1CE0FF4E-EAA9-4CF6-B475-7AED6D069C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3450" y="5953125"/>
              <a:ext cx="3963988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100" b="0">
                  <a:solidFill>
                    <a:srgbClr val="000000"/>
                  </a:solidFill>
                  <a:latin typeface="Arial" panose="020B0604020202020204" pitchFamily="34" charset="0"/>
                </a:rPr>
                <a:t>374, Nambudae-ro, Osan-city, Gyeonggi-do, 447-804, Korea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100" b="0">
                  <a:solidFill>
                    <a:srgbClr val="000000"/>
                  </a:solidFill>
                  <a:latin typeface="Arial" panose="020B0604020202020204" pitchFamily="34" charset="0"/>
                </a:rPr>
                <a:t>http://www.ehwadia.com  / salesinfo@ehwadia.co.kr</a:t>
              </a:r>
            </a:p>
          </p:txBody>
        </p:sp>
        <p:pic>
          <p:nvPicPr>
            <p:cNvPr id="28685" name="그림 4" descr="원, 자동차 부품, 바퀴, 기어이(가) 표시된 사진&#10;&#10;자동 생성된 설명">
              <a:extLst>
                <a:ext uri="{FF2B5EF4-FFF2-40B4-BE49-F238E27FC236}">
                  <a16:creationId xmlns:a16="http://schemas.microsoft.com/office/drawing/2014/main" id="{0625422D-BABF-433B-953B-6CAFEC218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5361102"/>
              <a:ext cx="1613976" cy="1322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id="{632DB17D-6C54-4273-BDC7-D8E8C58CD9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8523288" y="6291263"/>
            <a:ext cx="504825" cy="3873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682" name="그림 2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8BA15AE6-F6C5-4FFB-B8FA-A53AE4E87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3" y="292100"/>
            <a:ext cx="1728787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28617</TotalTime>
  <Words>853</Words>
  <Application>Microsoft Office PowerPoint</Application>
  <PresentationFormat>화면 슬라이드 쇼(4:3)</PresentationFormat>
  <Paragraphs>204</Paragraphs>
  <Slides>15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15</vt:i4>
      </vt:variant>
    </vt:vector>
  </HeadingPairs>
  <TitlesOfParts>
    <vt:vector size="25" baseType="lpstr">
      <vt:lpstr>HY견고딕</vt:lpstr>
      <vt:lpstr>굴림</vt:lpstr>
      <vt:lpstr>맑은 고딕</vt:lpstr>
      <vt:lpstr>Arial</vt:lpstr>
      <vt:lpstr>Roboto</vt:lpstr>
      <vt:lpstr>Wingdings</vt:lpstr>
      <vt:lpstr>2_기본 디자인</vt:lpstr>
      <vt:lpstr>3_기본 디자인</vt:lpstr>
      <vt:lpstr>Image</vt:lpstr>
      <vt:lpstr>Worksheet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홍보팀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김동영</dc:creator>
  <cp:lastModifiedBy>신 동혁(관리)</cp:lastModifiedBy>
  <cp:revision>2409</cp:revision>
  <cp:lastPrinted>2025-05-21T05:04:43Z</cp:lastPrinted>
  <dcterms:created xsi:type="dcterms:W3CDTF">2001-03-29T08:22:30Z</dcterms:created>
  <dcterms:modified xsi:type="dcterms:W3CDTF">2026-09-17T05:48:57Z</dcterms:modified>
</cp:coreProperties>
</file>